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Lst>
  <p:notesMasterIdLst>
    <p:notesMasterId r:id="rId23"/>
  </p:notesMasterIdLst>
  <p:handoutMasterIdLst>
    <p:handoutMasterId r:id="rId24"/>
  </p:handoutMasterIdLst>
  <p:sldIdLst>
    <p:sldId id="283" r:id="rId6"/>
    <p:sldId id="284" r:id="rId7"/>
    <p:sldId id="467" r:id="rId8"/>
    <p:sldId id="286" r:id="rId9"/>
    <p:sldId id="490" r:id="rId10"/>
    <p:sldId id="289" r:id="rId11"/>
    <p:sldId id="483" r:id="rId12"/>
    <p:sldId id="484" r:id="rId13"/>
    <p:sldId id="485" r:id="rId14"/>
    <p:sldId id="486" r:id="rId15"/>
    <p:sldId id="476" r:id="rId16"/>
    <p:sldId id="477" r:id="rId17"/>
    <p:sldId id="478" r:id="rId18"/>
    <p:sldId id="488" r:id="rId19"/>
    <p:sldId id="470" r:id="rId20"/>
    <p:sldId id="489" r:id="rId21"/>
    <p:sldId id="487" r:id="rId22"/>
  </p:sldIdLst>
  <p:sldSz cx="12192000" cy="6858000"/>
  <p:notesSz cx="6858000" cy="9144000"/>
  <p:embeddedFontLst>
    <p:embeddedFont>
      <p:font typeface="Bookman Old Style" panose="02050604050505020204" pitchFamily="18" charset="0"/>
      <p:regular r:id="rId25"/>
      <p:bold r:id="rId26"/>
      <p:italic r:id="rId27"/>
      <p:boldItalic r:id="rId28"/>
    </p:embeddedFont>
    <p:embeddedFont>
      <p:font typeface="Franklin Gothic Book" panose="020B0503020102020204" pitchFamily="34" charset="0"/>
      <p:regular r:id="rId29"/>
      <p:italic r:id="rId30"/>
    </p:embeddedFont>
    <p:embeddedFont>
      <p:font typeface="Arial Narrow" panose="020B0606020202030204" pitchFamily="34" charset="0"/>
      <p:regular r:id="rId31"/>
      <p:bold r:id="rId32"/>
      <p:italic r:id="rId33"/>
      <p:boldItalic r:id="rId34"/>
    </p:embeddedFont>
    <p:embeddedFont>
      <p:font typeface="Arial Narrow Regular" panose="020B060402020202020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4" userDrawn="1">
          <p15:clr>
            <a:srgbClr val="A4A3A4"/>
          </p15:clr>
        </p15:guide>
        <p15:guide id="2" pos="11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rgogna, Bridget (CDC/DDNID/NCCDPHP/DPH)" initials="BB(" lastIdx="3" clrIdx="0"/>
  <p:cmAuthor id="2" name="Fahrenbruch, Melissa (CDC/DDNID/NCCDPHP/DPH)" initials="FM(" lastIdx="7" clrIdx="1"/>
  <p:cmAuthor id="3" name="Christi Kay" initials="CK" lastIdx="1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9A1"/>
    <a:srgbClr val="FDC22F"/>
    <a:srgbClr val="A8DAEB"/>
    <a:srgbClr val="7F7F7F"/>
    <a:srgbClr val="000000"/>
    <a:srgbClr val="A9CD3A"/>
    <a:srgbClr val="359C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70"/>
    <p:restoredTop sz="76600" autoAdjust="0"/>
  </p:normalViewPr>
  <p:slideViewPr>
    <p:cSldViewPr snapToGrid="0" snapToObjects="1">
      <p:cViewPr varScale="1">
        <p:scale>
          <a:sx n="65" d="100"/>
          <a:sy n="65" d="100"/>
        </p:scale>
        <p:origin x="1246" y="34"/>
      </p:cViewPr>
      <p:guideLst>
        <p:guide orient="horz" pos="3144"/>
        <p:guide pos="1128"/>
      </p:guideLst>
    </p:cSldViewPr>
  </p:slideViewPr>
  <p:notesTextViewPr>
    <p:cViewPr>
      <p:scale>
        <a:sx n="85" d="100"/>
        <a:sy n="85" d="100"/>
      </p:scale>
      <p:origin x="0" y="0"/>
    </p:cViewPr>
  </p:notesTextViewPr>
  <p:sorterViewPr>
    <p:cViewPr>
      <p:scale>
        <a:sx n="66" d="100"/>
        <a:sy n="66" d="100"/>
      </p:scale>
      <p:origin x="0" y="0"/>
    </p:cViewPr>
  </p:sorterViewPr>
  <p:notesViewPr>
    <p:cSldViewPr snapToGrid="0" snapToObjects="1">
      <p:cViewPr varScale="1">
        <p:scale>
          <a:sx n="73" d="100"/>
          <a:sy n="73" d="100"/>
        </p:scale>
        <p:origin x="2904"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9CA14DFB-BAAA-B34D-83F3-16B5A9EE38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Narrow Regular" panose="020B0606020202030204" pitchFamily="34" charset="0"/>
            </a:endParaRPr>
          </a:p>
        </p:txBody>
      </p:sp>
      <p:sp>
        <p:nvSpPr>
          <p:cNvPr id="3" name="Date Placeholder 2">
            <a:extLst>
              <a:ext uri="{FF2B5EF4-FFF2-40B4-BE49-F238E27FC236}">
                <a16:creationId xmlns="" xmlns:a16="http://schemas.microsoft.com/office/drawing/2014/main" id="{BE816679-945A-4B40-83D5-7CE2619286F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47EF9D-2027-144D-BD09-B100019F9FE1}" type="datetimeFigureOut">
              <a:rPr lang="en-US" smtClean="0">
                <a:latin typeface="Arial Narrow Regular" panose="020B0606020202030204" pitchFamily="34" charset="0"/>
              </a:rPr>
              <a:t>2/27/2020</a:t>
            </a:fld>
            <a:endParaRPr lang="en-US" dirty="0">
              <a:latin typeface="Arial Narrow Regular" panose="020B0606020202030204" pitchFamily="34" charset="0"/>
            </a:endParaRPr>
          </a:p>
        </p:txBody>
      </p:sp>
      <p:sp>
        <p:nvSpPr>
          <p:cNvPr id="4" name="Footer Placeholder 3">
            <a:extLst>
              <a:ext uri="{FF2B5EF4-FFF2-40B4-BE49-F238E27FC236}">
                <a16:creationId xmlns="" xmlns:a16="http://schemas.microsoft.com/office/drawing/2014/main" id="{4686AE10-B625-6B4F-9ECE-F59F43C879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Narrow Regular" panose="020B0606020202030204" pitchFamily="34" charset="0"/>
            </a:endParaRPr>
          </a:p>
        </p:txBody>
      </p:sp>
      <p:sp>
        <p:nvSpPr>
          <p:cNvPr id="5" name="Slide Number Placeholder 4">
            <a:extLst>
              <a:ext uri="{FF2B5EF4-FFF2-40B4-BE49-F238E27FC236}">
                <a16:creationId xmlns="" xmlns:a16="http://schemas.microsoft.com/office/drawing/2014/main" id="{D38B4AE7-6B29-104C-A35C-3CC5279D35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7CFBE0-AA82-C244-98FC-2EF038311F23}" type="slidenum">
              <a:rPr lang="en-US" smtClean="0">
                <a:latin typeface="Arial Narrow Regular" panose="020B0606020202030204" pitchFamily="34" charset="0"/>
              </a:rPr>
              <a:t>‹#›</a:t>
            </a:fld>
            <a:endParaRPr lang="en-US" dirty="0">
              <a:latin typeface="Arial Narrow Regular" panose="020B0606020202030204" pitchFamily="34" charset="0"/>
            </a:endParaRPr>
          </a:p>
        </p:txBody>
      </p:sp>
    </p:spTree>
    <p:extLst>
      <p:ext uri="{BB962C8B-B14F-4D97-AF65-F5344CB8AC3E}">
        <p14:creationId xmlns:p14="http://schemas.microsoft.com/office/powerpoint/2010/main" val="3053053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Narrow Regular" panose="020B0606020202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Narrow Regular" panose="020B0606020202030204" pitchFamily="34" charset="0"/>
              </a:defRPr>
            </a:lvl1pPr>
          </a:lstStyle>
          <a:p>
            <a:fld id="{1D066394-17F8-894B-A654-2C22254CECF7}" type="datetimeFigureOut">
              <a:rPr lang="en-US" smtClean="0"/>
              <a:pPr/>
              <a:t>2/27/2020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Narrow Regular" panose="020B0606020202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Narrow Regular" panose="020B0606020202030204" pitchFamily="34" charset="0"/>
              </a:defRPr>
            </a:lvl1pPr>
          </a:lstStyle>
          <a:p>
            <a:fld id="{2BEEEE0F-B261-DB48-A645-12400589D759}" type="slidenum">
              <a:rPr lang="en-US" smtClean="0"/>
              <a:pPr/>
              <a:t>‹#›</a:t>
            </a:fld>
            <a:endParaRPr lang="en-US" dirty="0"/>
          </a:p>
        </p:txBody>
      </p:sp>
    </p:spTree>
    <p:extLst>
      <p:ext uri="{BB962C8B-B14F-4D97-AF65-F5344CB8AC3E}">
        <p14:creationId xmlns:p14="http://schemas.microsoft.com/office/powerpoint/2010/main" val="1269210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Narrow Regular" panose="020B0606020202030204" pitchFamily="34" charset="0"/>
        <a:ea typeface="+mn-ea"/>
        <a:cs typeface="+mn-cs"/>
      </a:defRPr>
    </a:lvl1pPr>
    <a:lvl2pPr marL="457200" algn="l" defTabSz="914400" rtl="0" eaLnBrk="1" latinLnBrk="0" hangingPunct="1">
      <a:defRPr sz="1200" b="0" i="0" kern="1200">
        <a:solidFill>
          <a:schemeClr val="tx1"/>
        </a:solidFill>
        <a:latin typeface="Arial Narrow Regular" panose="020B0606020202030204" pitchFamily="34" charset="0"/>
        <a:ea typeface="+mn-ea"/>
        <a:cs typeface="+mn-cs"/>
      </a:defRPr>
    </a:lvl2pPr>
    <a:lvl3pPr marL="914400" algn="l" defTabSz="914400" rtl="0" eaLnBrk="1" latinLnBrk="0" hangingPunct="1">
      <a:defRPr sz="1200" b="0" i="0" kern="1200">
        <a:solidFill>
          <a:schemeClr val="tx1"/>
        </a:solidFill>
        <a:latin typeface="Arial Narrow Regular" panose="020B0606020202030204" pitchFamily="34" charset="0"/>
        <a:ea typeface="+mn-ea"/>
        <a:cs typeface="+mn-cs"/>
      </a:defRPr>
    </a:lvl3pPr>
    <a:lvl4pPr marL="1371600" algn="l" defTabSz="914400" rtl="0" eaLnBrk="1" latinLnBrk="0" hangingPunct="1">
      <a:defRPr sz="1200" b="0" i="0" kern="1200">
        <a:solidFill>
          <a:schemeClr val="tx1"/>
        </a:solidFill>
        <a:latin typeface="Arial Narrow Regular" panose="020B0606020202030204" pitchFamily="34" charset="0"/>
        <a:ea typeface="+mn-ea"/>
        <a:cs typeface="+mn-cs"/>
      </a:defRPr>
    </a:lvl4pPr>
    <a:lvl5pPr marL="1828800" algn="l" defTabSz="914400" rtl="0" eaLnBrk="1" latinLnBrk="0" hangingPunct="1">
      <a:defRPr sz="1200" b="0" i="0" kern="1200">
        <a:solidFill>
          <a:schemeClr val="tx1"/>
        </a:solidFill>
        <a:latin typeface="Arial Narrow Regular"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WELCOME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Good morning. My name is _________ and welcome to the Whole School, Whole Community, Whole Child Overview. The Whole School, Whole Community, Whole Child model is frequently abbreviated to WSCC — pronounced “</a:t>
            </a:r>
            <a:r>
              <a:rPr lang="en-US" sz="1200" kern="1200" dirty="0" err="1">
                <a:solidFill>
                  <a:schemeClr val="tx1"/>
                </a:solidFill>
                <a:effectLst/>
                <a:ea typeface="+mn-ea"/>
                <a:cs typeface="+mn-cs"/>
              </a:rPr>
              <a:t>wisk</a:t>
            </a:r>
            <a:r>
              <a:rPr lang="en-US" sz="1200" kern="1200" dirty="0">
                <a:solidFill>
                  <a:schemeClr val="tx1"/>
                </a:solidFill>
                <a:effectLst/>
                <a:ea typeface="+mn-ea"/>
                <a:cs typeface="+mn-cs"/>
              </a:rPr>
              <a:t>” — so you will see that abbreviation and hear me referring to the model as “</a:t>
            </a:r>
            <a:r>
              <a:rPr lang="en-US" sz="1200" kern="1200" dirty="0" err="1">
                <a:solidFill>
                  <a:schemeClr val="tx1"/>
                </a:solidFill>
                <a:effectLst/>
                <a:ea typeface="+mn-ea"/>
                <a:cs typeface="+mn-cs"/>
              </a:rPr>
              <a:t>wisk</a:t>
            </a:r>
            <a:r>
              <a:rPr lang="en-US" sz="1200" kern="1200" dirty="0">
                <a:solidFill>
                  <a:schemeClr val="tx1"/>
                </a:solidFill>
                <a:effectLst/>
                <a:ea typeface="+mn-ea"/>
                <a:cs typeface="+mn-cs"/>
              </a:rPr>
              <a:t>” throughout the training today.</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NOTE: Participants may introduce themselves during this time if they don’t know each other and if time allows. Their introduction may include their name, position, and school/district/organization.</a:t>
            </a:r>
          </a:p>
          <a:p>
            <a:r>
              <a:rPr lang="en-US"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a:t>
            </a:fld>
            <a:endParaRPr lang="en-US" dirty="0"/>
          </a:p>
        </p:txBody>
      </p:sp>
    </p:spTree>
    <p:extLst>
      <p:ext uri="{BB962C8B-B14F-4D97-AF65-F5344CB8AC3E}">
        <p14:creationId xmlns:p14="http://schemas.microsoft.com/office/powerpoint/2010/main" val="262225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AGENDA</a:t>
            </a:r>
          </a:p>
          <a:p>
            <a:r>
              <a:rPr lang="en-US" sz="1200" b="0" i="0" kern="1200" dirty="0">
                <a:solidFill>
                  <a:schemeClr val="tx1"/>
                </a:solidFill>
                <a:effectLst/>
                <a:latin typeface="Arial Narrow Regular" panose="020B0606020202030204" pitchFamily="34" charset="0"/>
                <a:ea typeface="+mn-ea"/>
                <a:cs typeface="+mn-cs"/>
              </a:rPr>
              <a:t> </a:t>
            </a:r>
          </a:p>
          <a:p>
            <a:r>
              <a:rPr lang="en-US" sz="1200" b="0" i="0" kern="1200" dirty="0">
                <a:solidFill>
                  <a:schemeClr val="tx1"/>
                </a:solidFill>
                <a:effectLst/>
                <a:latin typeface="Arial Narrow Regular" panose="020B0606020202030204" pitchFamily="34" charset="0"/>
                <a:ea typeface="+mn-ea"/>
                <a:cs typeface="+mn-cs"/>
              </a:rPr>
              <a:t>STATE: During this module, we will:</a:t>
            </a:r>
          </a:p>
          <a:p>
            <a:pPr marL="171450" lvl="0" indent="-171450">
              <a:buFont typeface="Arial" panose="020B0604020202020204" pitchFamily="34" charset="0"/>
              <a:buChar char="•"/>
            </a:pPr>
            <a:r>
              <a:rPr lang="en-US" sz="1200" b="0" i="0" kern="1200" dirty="0">
                <a:solidFill>
                  <a:schemeClr val="tx1"/>
                </a:solidFill>
                <a:effectLst/>
                <a:latin typeface="Arial Narrow Regular" panose="020B0606020202030204" pitchFamily="34" charset="0"/>
                <a:ea typeface="+mn-ea"/>
                <a:cs typeface="+mn-cs"/>
              </a:rPr>
              <a:t>Discuss the importance of sharing school health results and key messages</a:t>
            </a:r>
          </a:p>
          <a:p>
            <a:pPr marL="171450" lvl="0" indent="-171450">
              <a:buFont typeface="Arial" panose="020B0604020202020204" pitchFamily="34" charset="0"/>
              <a:buChar char="•"/>
            </a:pPr>
            <a:r>
              <a:rPr lang="en-US" sz="1200" b="0" i="0" kern="1200" dirty="0">
                <a:solidFill>
                  <a:schemeClr val="tx1"/>
                </a:solidFill>
                <a:effectLst/>
                <a:latin typeface="Arial Narrow Regular" panose="020B0606020202030204" pitchFamily="34" charset="0"/>
                <a:ea typeface="+mn-ea"/>
                <a:cs typeface="+mn-cs"/>
              </a:rPr>
              <a:t>Explore the five questions of good communication as they relate to developing a communication strategy and writing compelling success stories</a:t>
            </a:r>
          </a:p>
          <a:p>
            <a:pPr marL="171450" lvl="0" indent="-171450">
              <a:buFont typeface="Arial" panose="020B0604020202020204" pitchFamily="34" charset="0"/>
              <a:buChar char="•"/>
            </a:pPr>
            <a:r>
              <a:rPr lang="en-US" sz="1200" b="0" i="0" kern="1200" dirty="0">
                <a:solidFill>
                  <a:schemeClr val="tx1"/>
                </a:solidFill>
                <a:effectLst/>
                <a:latin typeface="Arial Narrow Regular" panose="020B0606020202030204" pitchFamily="34" charset="0"/>
                <a:ea typeface="+mn-ea"/>
                <a:cs typeface="+mn-cs"/>
              </a:rPr>
              <a:t>Discuss “failing forward”</a:t>
            </a:r>
          </a:p>
          <a:p>
            <a:pPr marL="171450" lvl="0" indent="-171450">
              <a:buFont typeface="Arial" panose="020B0604020202020204" pitchFamily="34" charset="0"/>
              <a:buChar char="•"/>
            </a:pPr>
            <a:r>
              <a:rPr lang="en-US" sz="1200" b="0" i="0" kern="1200" dirty="0">
                <a:solidFill>
                  <a:schemeClr val="tx1"/>
                </a:solidFill>
                <a:effectLst/>
                <a:latin typeface="Arial Narrow Regular" panose="020B0606020202030204" pitchFamily="34" charset="0"/>
                <a:ea typeface="+mn-ea"/>
                <a:cs typeface="+mn-cs"/>
              </a:rPr>
              <a:t>Review guidelines and resources for communicating results</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2</a:t>
            </a:fld>
            <a:endParaRPr lang="en-US" dirty="0"/>
          </a:p>
        </p:txBody>
      </p:sp>
    </p:spTree>
    <p:extLst>
      <p:ext uri="{BB962C8B-B14F-4D97-AF65-F5344CB8AC3E}">
        <p14:creationId xmlns:p14="http://schemas.microsoft.com/office/powerpoint/2010/main" val="3064361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OBJECTIVES</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STATE: By the end of this module, you will be able to:</a:t>
            </a:r>
          </a:p>
          <a:p>
            <a:pPr lvl="0"/>
            <a:r>
              <a:rPr lang="en-US" sz="1200" kern="1200" dirty="0">
                <a:solidFill>
                  <a:schemeClr val="tx1"/>
                </a:solidFill>
                <a:effectLst/>
                <a:ea typeface="+mn-ea"/>
                <a:cs typeface="+mn-cs"/>
              </a:rPr>
              <a:t>1. Identify the questions to be answered when creating a communications strategy and writing compelling success stories</a:t>
            </a:r>
          </a:p>
          <a:p>
            <a:r>
              <a:rPr lang="en-US" sz="1200" kern="1200" dirty="0">
                <a:solidFill>
                  <a:schemeClr val="tx1"/>
                </a:solidFill>
                <a:effectLst/>
                <a:ea typeface="+mn-ea"/>
                <a:cs typeface="+mn-cs"/>
              </a:rPr>
              <a:t>2. Share guidelines and resources for crafting key messages and success stories</a:t>
            </a:r>
            <a:r>
              <a:rPr lang="en-US"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3</a:t>
            </a:fld>
            <a:endParaRPr lang="en-US" dirty="0"/>
          </a:p>
        </p:txBody>
      </p:sp>
    </p:spTree>
    <p:extLst>
      <p:ext uri="{BB962C8B-B14F-4D97-AF65-F5344CB8AC3E}">
        <p14:creationId xmlns:p14="http://schemas.microsoft.com/office/powerpoint/2010/main" val="3248117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 </a:t>
            </a:r>
            <a:r>
              <a:rPr lang="en-US" sz="1200" b="1" i="0" kern="1200" dirty="0">
                <a:solidFill>
                  <a:schemeClr val="tx1"/>
                </a:solidFill>
                <a:effectLst/>
                <a:latin typeface="Arial Narrow" panose="020B0604020202020204" pitchFamily="34" charset="0"/>
                <a:ea typeface="+mn-ea"/>
                <a:cs typeface="Arial Narrow" panose="020B0604020202020204" pitchFamily="34" charset="0"/>
              </a:rPr>
              <a:t>MATERIALS</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STATE: Let’s review the handouts you were given.</a:t>
            </a:r>
          </a:p>
          <a:p>
            <a:r>
              <a:rPr lang="en-US" sz="1200" kern="1200" dirty="0">
                <a:solidFill>
                  <a:schemeClr val="tx1"/>
                </a:solidFill>
                <a:effectLst/>
                <a:ea typeface="+mn-ea"/>
                <a:cs typeface="+mn-cs"/>
              </a:rPr>
              <a:t>#1: Key Points and Notes can be used to take notes throughout the session today</a:t>
            </a:r>
          </a:p>
          <a:p>
            <a:r>
              <a:rPr lang="en-US" sz="1200" kern="1200" dirty="0">
                <a:solidFill>
                  <a:schemeClr val="tx1"/>
                </a:solidFill>
                <a:effectLst/>
                <a:ea typeface="+mn-ea"/>
                <a:cs typeface="+mn-cs"/>
              </a:rPr>
              <a:t>#2: Guidelines for Communicating Results provides points to consider when sharing results in a written format.</a:t>
            </a:r>
          </a:p>
          <a:p>
            <a:r>
              <a:rPr lang="en-US" sz="1200" kern="1200" dirty="0">
                <a:solidFill>
                  <a:schemeClr val="tx1"/>
                </a:solidFill>
                <a:effectLst/>
                <a:ea typeface="+mn-ea"/>
                <a:cs typeface="+mn-cs"/>
              </a:rPr>
              <a:t>#3: Success Story Template provides a framework for use in crafting your key message or success story.</a:t>
            </a:r>
          </a:p>
          <a:p>
            <a:r>
              <a:rPr lang="en-US" sz="1200" kern="1200" dirty="0">
                <a:solidFill>
                  <a:schemeClr val="tx1"/>
                </a:solidFill>
                <a:effectLst/>
                <a:ea typeface="+mn-ea"/>
                <a:cs typeface="+mn-cs"/>
              </a:rPr>
              <a:t>#4: Additional Resources provide more tools and resources that can be used in your school health work.</a:t>
            </a:r>
            <a:r>
              <a:rPr lang="en-US"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4</a:t>
            </a:fld>
            <a:endParaRPr lang="en-US" dirty="0"/>
          </a:p>
        </p:txBody>
      </p:sp>
    </p:spTree>
    <p:extLst>
      <p:ext uri="{BB962C8B-B14F-4D97-AF65-F5344CB8AC3E}">
        <p14:creationId xmlns:p14="http://schemas.microsoft.com/office/powerpoint/2010/main" val="2067145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WARM UP ACTIVITY</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We’ve all heard the saying that if a tree falls in the woods and no one hears it, then it really did not make a sound. Well the same is true of communication. If we get results or make improvements and we don’t share them, then it is almost as if it never happened.</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Schools across the country are implementing policies, practices, and programs that are creating healthier school environments for our children to learn and thrive. However, those changes often are not communicated outside the walls of the school building. Parents, school district leaders, and other key stakeholders and community members are not aware of the changes being implemented and therefore cannot support the work.</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Think about a written piece of communication, a story or article that really caught your attention. Use the blank space on the Key Points and Notes page to write down:</a:t>
            </a:r>
          </a:p>
          <a:p>
            <a:r>
              <a:rPr lang="en-US" sz="1200" kern="1200" dirty="0">
                <a:solidFill>
                  <a:schemeClr val="tx1"/>
                </a:solidFill>
                <a:effectLst/>
                <a:ea typeface="+mn-ea"/>
                <a:cs typeface="+mn-cs"/>
              </a:rPr>
              <a:t>(1) What elements of the story or communication made it memorable?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DO: Give participants about 2 minutes to record their ideas. Then allow 2–3 participants share their ideas.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Good ideas. Thank you for sharing. We will be discussing a number of your ideas and others in today’s session.</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NOTE: Emphasize Key Points:</a:t>
            </a:r>
          </a:p>
          <a:p>
            <a:r>
              <a:rPr lang="en-US" sz="1200" kern="1200" dirty="0">
                <a:solidFill>
                  <a:schemeClr val="tx1"/>
                </a:solidFill>
                <a:effectLst/>
                <a:ea typeface="+mn-ea"/>
                <a:cs typeface="+mn-cs"/>
              </a:rPr>
              <a:t>Visually appealing; catchy title; tells the complete story (who, what, where, when, why, how); uses color and/or pictures; concise and easy to understand; legible font; grammatically correct, including punctuation and spelling.</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5</a:t>
            </a:fld>
            <a:endParaRPr lang="en-US" dirty="0"/>
          </a:p>
        </p:txBody>
      </p:sp>
    </p:spTree>
    <p:extLst>
      <p:ext uri="{BB962C8B-B14F-4D97-AF65-F5344CB8AC3E}">
        <p14:creationId xmlns:p14="http://schemas.microsoft.com/office/powerpoint/2010/main" val="3548416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STATE: George Bernard Shaw said, “The single biggest problem in communication is the illusion that it has taken place.” Writing and talking are not communication unless they are received and understood. So, what can we do to try to make sure that what we communicate is received and understood by the listener or the reader? We can create a communication strategy along with compelling messages or stories.</a:t>
            </a:r>
          </a:p>
          <a:p>
            <a:r>
              <a:rPr lang="en-US" sz="1200" kern="1200" dirty="0">
                <a:solidFill>
                  <a:schemeClr val="tx1"/>
                </a:solidFill>
                <a:effectLst/>
                <a:ea typeface="+mn-ea"/>
                <a:cs typeface="+mn-cs"/>
              </a:rPr>
              <a:t> </a:t>
            </a:r>
          </a:p>
          <a:p>
            <a:r>
              <a:rPr lang="en-US" dirty="0"/>
              <a:t>SEE SCRIPT for ACTIVITY.</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6</a:t>
            </a:fld>
            <a:endParaRPr lang="en-US" dirty="0"/>
          </a:p>
        </p:txBody>
      </p:sp>
    </p:spTree>
    <p:extLst>
      <p:ext uri="{BB962C8B-B14F-4D97-AF65-F5344CB8AC3E}">
        <p14:creationId xmlns:p14="http://schemas.microsoft.com/office/powerpoint/2010/main" val="2154633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PROCESSING</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ASK: What was one idea that was shared that you had not thought of or considered? Write any new ideas or </a:t>
            </a:r>
            <a:r>
              <a:rPr lang="en-US" sz="1200" kern="1200" dirty="0" err="1">
                <a:solidFill>
                  <a:schemeClr val="tx1"/>
                </a:solidFill>
                <a:effectLst/>
                <a:ea typeface="+mn-ea"/>
                <a:cs typeface="+mn-cs"/>
              </a:rPr>
              <a:t>Aha’s</a:t>
            </a:r>
            <a:r>
              <a:rPr lang="en-US" sz="1200" kern="1200" dirty="0">
                <a:solidFill>
                  <a:schemeClr val="tx1"/>
                </a:solidFill>
                <a:effectLst/>
                <a:ea typeface="+mn-ea"/>
                <a:cs typeface="+mn-cs"/>
              </a:rPr>
              <a:t> on your Key Points and Notes handout.</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DO: Allow a few participants to share what they learned.</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It’s also important to remember that these concepts of Who, What, How/Where, When, and Why cannot be thought of in isolation. They need to be considered together. For example, if your audience is millennials, you may not want to share your information via a newspaper. Likewise, if you are targeting senior citizens, they will probably not follow a blog. These, of course, are generalizations, but you do need to consider how these elements fit together as you create your strategy for communication.</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7</a:t>
            </a:fld>
            <a:endParaRPr lang="en-US" dirty="0"/>
          </a:p>
        </p:txBody>
      </p:sp>
    </p:spTree>
    <p:extLst>
      <p:ext uri="{BB962C8B-B14F-4D97-AF65-F5344CB8AC3E}">
        <p14:creationId xmlns:p14="http://schemas.microsoft.com/office/powerpoint/2010/main" val="3937533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CRAFTING YOUR MESSAGE</a:t>
            </a:r>
          </a:p>
          <a:p>
            <a:endParaRPr lang="en-US" sz="1200" b="1" i="0" kern="1200" dirty="0">
              <a:solidFill>
                <a:schemeClr val="tx1"/>
              </a:solidFill>
              <a:effectLst/>
              <a:latin typeface="Arial Narrow" panose="020B0604020202020204" pitchFamily="34" charset="0"/>
              <a:ea typeface="+mn-ea"/>
              <a:cs typeface="Arial Narrow" panose="020B0604020202020204" pitchFamily="34" charset="0"/>
            </a:endParaRPr>
          </a:p>
          <a:p>
            <a:r>
              <a:rPr lang="en-US" sz="1200" kern="1200" dirty="0">
                <a:solidFill>
                  <a:schemeClr val="tx1"/>
                </a:solidFill>
                <a:effectLst/>
                <a:ea typeface="+mn-ea"/>
                <a:cs typeface="+mn-cs"/>
              </a:rPr>
              <a:t>STATE: Now let’s talk about how we take this information and use it to craft a message. You may have noted that the questions for developing a communication strategy are the same questions we teach students that good writing should answer. You usually hear them listed as who, what, ,where, when, why and how.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In writing about your results or creating your success story or key message, you will want to consider these questions.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Turn to Handout #2: Guidelines for Communicating Results.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In crafting your message, you want to consider the title, introduction, body, and conclusion. Sound familiar? Again, these are the same writing concepts we are teaching our students.</a:t>
            </a:r>
          </a:p>
          <a:p>
            <a:r>
              <a:rPr lang="en-US" sz="1200" kern="1200" dirty="0">
                <a:solidFill>
                  <a:schemeClr val="tx1"/>
                </a:solidFill>
                <a:effectLst/>
                <a:ea typeface="+mn-ea"/>
                <a:cs typeface="+mn-cs"/>
              </a:rPr>
              <a:t> </a:t>
            </a:r>
          </a:p>
          <a:p>
            <a:pPr fontAlgn="base"/>
            <a:r>
              <a:rPr lang="en-US" sz="1200" kern="1200" dirty="0">
                <a:solidFill>
                  <a:schemeClr val="tx1"/>
                </a:solidFill>
                <a:effectLst/>
                <a:ea typeface="+mn-ea"/>
                <a:cs typeface="+mn-cs"/>
              </a:rPr>
              <a:t>STATE: The title should be catchy—something that not only grabs the reader’s attention, but also tells the reader what the story is about.</a:t>
            </a:r>
          </a:p>
          <a:p>
            <a:pPr fontAlgn="base"/>
            <a:r>
              <a:rPr lang="en-US" sz="1200" kern="1200" dirty="0">
                <a:solidFill>
                  <a:schemeClr val="tx1"/>
                </a:solidFill>
                <a:effectLst/>
                <a:ea typeface="+mn-ea"/>
                <a:cs typeface="+mn-cs"/>
              </a:rPr>
              <a:t> </a:t>
            </a:r>
          </a:p>
          <a:p>
            <a:pPr fontAlgn="base"/>
            <a:r>
              <a:rPr lang="en-US" sz="1200" kern="1200" dirty="0">
                <a:solidFill>
                  <a:schemeClr val="tx1"/>
                </a:solidFill>
                <a:effectLst/>
                <a:ea typeface="+mn-ea"/>
                <a:cs typeface="+mn-cs"/>
              </a:rPr>
              <a:t>ASK: In looking at Handout #2, you will see that the five questions—who, what, where, when, how—are included in both the introductory paragraph and the body. How are they different? (The introductory paragraph provides an overall picture of the story. It is the high-level elevator pitch with the essential content—no details. The details are presented in the body of the message.)</a:t>
            </a:r>
          </a:p>
          <a:p>
            <a:pPr fontAlgn="base"/>
            <a:r>
              <a:rPr lang="en-US" sz="1200" kern="1200" dirty="0">
                <a:solidFill>
                  <a:schemeClr val="tx1"/>
                </a:solidFill>
                <a:effectLst/>
                <a:ea typeface="+mn-ea"/>
                <a:cs typeface="+mn-cs"/>
              </a:rPr>
              <a:t> </a:t>
            </a:r>
          </a:p>
          <a:p>
            <a:pPr fontAlgn="base"/>
            <a:r>
              <a:rPr lang="en-US" sz="1200" kern="1200" dirty="0">
                <a:solidFill>
                  <a:schemeClr val="tx1"/>
                </a:solidFill>
                <a:effectLst/>
                <a:ea typeface="+mn-ea"/>
                <a:cs typeface="+mn-cs"/>
              </a:rPr>
              <a:t>STATE: Finally, your message should end with a conclusion where you elaborate on the results and discuss the impact and/or how things will change.</a:t>
            </a:r>
          </a:p>
          <a:p>
            <a:r>
              <a:rPr lang="en-US"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8</a:t>
            </a:fld>
            <a:endParaRPr lang="en-US" dirty="0"/>
          </a:p>
        </p:txBody>
      </p:sp>
    </p:spTree>
    <p:extLst>
      <p:ext uri="{BB962C8B-B14F-4D97-AF65-F5344CB8AC3E}">
        <p14:creationId xmlns:p14="http://schemas.microsoft.com/office/powerpoint/2010/main" val="3447130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OTHER CONSIDERATIONS</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STATE: Let’s touch on the </a:t>
            </a:r>
            <a:r>
              <a:rPr lang="en-US" sz="1200" u="sng" kern="1200" dirty="0">
                <a:solidFill>
                  <a:schemeClr val="tx1"/>
                </a:solidFill>
                <a:effectLst/>
                <a:ea typeface="+mn-ea"/>
                <a:cs typeface="+mn-cs"/>
              </a:rPr>
              <a:t>Other Considerations</a:t>
            </a:r>
            <a:r>
              <a:rPr lang="en-US" sz="1200" kern="1200" dirty="0">
                <a:solidFill>
                  <a:schemeClr val="tx1"/>
                </a:solidFill>
                <a:effectLst/>
                <a:ea typeface="+mn-ea"/>
                <a:cs typeface="+mn-cs"/>
              </a:rPr>
              <a:t> at the bottom half of the handout.</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Is Permission Required? You need to consider who, if anyone, needs to approve your message. This may depend on the content, but it is always a good idea to run your school health messages or stories by at least your principal. The principal can provide guidance on whether or not district approval is needed. Consider other permissions. Was the work grant funded? Do you need to recognize the funder, and do they need to approve any written materials about the work? If a student, staff, family, or community member is pictured or quoted, do you need/have their permission? It is important to think ahead about the necessary permissions.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Testimonials, quotes, and images always complement a story. Consider the statement: “Data tells, stories sell. Use both.”</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Pictures not only help break up the text but they can also help tell the story and draw the reader into the story quickly.</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And finally, remember —</a:t>
            </a:r>
          </a:p>
          <a:p>
            <a:pPr lvl="0"/>
            <a:r>
              <a:rPr lang="en-US" sz="1200" kern="1200" dirty="0">
                <a:solidFill>
                  <a:schemeClr val="tx1"/>
                </a:solidFill>
                <a:effectLst/>
                <a:ea typeface="+mn-ea"/>
                <a:cs typeface="+mn-cs"/>
              </a:rPr>
              <a:t>Keep paragraphs short — five or six sentences.</a:t>
            </a:r>
          </a:p>
          <a:p>
            <a:pPr lvl="0"/>
            <a:r>
              <a:rPr lang="en-US" sz="1200" kern="1200" dirty="0">
                <a:solidFill>
                  <a:schemeClr val="tx1"/>
                </a:solidFill>
                <a:effectLst/>
                <a:ea typeface="+mn-ea"/>
                <a:cs typeface="+mn-cs"/>
              </a:rPr>
              <a:t>Try to keep the story to one page.</a:t>
            </a:r>
          </a:p>
          <a:p>
            <a:pPr lvl="0"/>
            <a:r>
              <a:rPr lang="en-US" sz="1200" kern="1200" dirty="0">
                <a:solidFill>
                  <a:schemeClr val="tx1"/>
                </a:solidFill>
                <a:effectLst/>
                <a:ea typeface="+mn-ea"/>
                <a:cs typeface="+mn-cs"/>
              </a:rPr>
              <a:t>Communicate only the facts.</a:t>
            </a:r>
          </a:p>
          <a:p>
            <a:pPr lvl="0"/>
            <a:r>
              <a:rPr lang="en-US" sz="1200" kern="1200" dirty="0">
                <a:solidFill>
                  <a:schemeClr val="tx1"/>
                </a:solidFill>
                <a:effectLst/>
                <a:ea typeface="+mn-ea"/>
                <a:cs typeface="+mn-cs"/>
              </a:rPr>
              <a:t>Use active voice versus passive.</a:t>
            </a:r>
          </a:p>
          <a:p>
            <a:pPr lvl="1"/>
            <a:r>
              <a:rPr lang="en-US" sz="1200" kern="1200" dirty="0">
                <a:solidFill>
                  <a:schemeClr val="tx1"/>
                </a:solidFill>
                <a:effectLst/>
                <a:ea typeface="+mn-ea"/>
                <a:cs typeface="+mn-cs"/>
              </a:rPr>
              <a:t>Active voice: The teacher provided the healthy snacks.</a:t>
            </a:r>
          </a:p>
          <a:p>
            <a:pPr lvl="1"/>
            <a:r>
              <a:rPr lang="en-US" sz="1200" kern="1200" dirty="0">
                <a:solidFill>
                  <a:schemeClr val="tx1"/>
                </a:solidFill>
                <a:effectLst/>
                <a:ea typeface="+mn-ea"/>
                <a:cs typeface="+mn-cs"/>
              </a:rPr>
              <a:t>Passive voice: The healthy snacks were provided by the teacher.</a:t>
            </a:r>
          </a:p>
          <a:p>
            <a:pPr lvl="0"/>
            <a:r>
              <a:rPr lang="en-US" sz="1200" kern="1200" dirty="0">
                <a:solidFill>
                  <a:schemeClr val="tx1"/>
                </a:solidFill>
                <a:effectLst/>
                <a:ea typeface="+mn-ea"/>
                <a:cs typeface="+mn-cs"/>
              </a:rPr>
              <a:t>Use plain, easy-to-understand language — avoid jargon and acronyms.</a:t>
            </a:r>
          </a:p>
          <a:p>
            <a:pPr lvl="0"/>
            <a:r>
              <a:rPr lang="en-US" sz="1200" kern="1200" dirty="0">
                <a:solidFill>
                  <a:schemeClr val="tx1"/>
                </a:solidFill>
                <a:effectLst/>
                <a:ea typeface="+mn-ea"/>
                <a:cs typeface="+mn-cs"/>
              </a:rPr>
              <a:t>Avoid broad, sweeping statements like “There was a noticeable increase in physical activity.”</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9</a:t>
            </a:fld>
            <a:endParaRPr lang="en-US" dirty="0"/>
          </a:p>
        </p:txBody>
      </p:sp>
    </p:spTree>
    <p:extLst>
      <p:ext uri="{BB962C8B-B14F-4D97-AF65-F5344CB8AC3E}">
        <p14:creationId xmlns:p14="http://schemas.microsoft.com/office/powerpoint/2010/main" val="132233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FAILING FORWARD</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STATE: Many innovative leaders are now using the term “failing forward.” It means we should take “failure” or less than the best results, and we should learn from these setbacks and make the necessary adjustments to improve or succeed. Remember that sharing failure or less than the best outcomes can be used to create a sense of urgency and teamwork.</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DO: Read the story below, “A Story from the Field.”</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As we are talking about failing forward, I’d like to share a story of a large school district in the Southeast. It is a story that is probably representative of many other districts.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In the ‘90s, states and districts were given federal funds through The  Safe and Drug Free Schools and Communities Act. This particular district used the funds to hire Safe and Drug Free Schools Coordinators who helped to initiate a school–community coalition to tackle the issues. It appeared that the schools were “all in” for the cause to combat drug use and other unhealthy behaviors.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Around that same time, the state began conducting the YRBSS to assess the level at which students were engaging in risky behaviors such as drinking, drugs, sexual activity, poor eating habits, lack of exercise, and so on. As the state shared the data, this district failed to see how the data were relevant for them. Their response to the findings was, “This is not representative of our kids.” They tried to ignore the state-level data.</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The community coalition and the Safe and Drug Free Schools Coordinators tried to help the superintendent, the school board, and the principals recognize that the district might, in fact, mirror the state results. The school officials, however, were afraid of the ramifications of the data.</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After much discussion, education, and negotiations, the school district decided to administer the local YRBS in their district along with the state YRBS. Local community agencies like the police department, juvenile justice, the hospital system, and health department all had input into the survey questions IF they signed an agreement to act on the results. The results were to be captured at the district level and individual school level with only the principal being permitted to see the individual school data.</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The results? The school district learned that their students were not immune to high-risk health behaviors. Within a few years, schools began sharing their data with their PTSAs and other school-based advisory boards and the community. The most powerful component of the survey was that the data was local. It was relevant to each local school, and each school could tackle their individual health area(s) of concern.</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The data were not positive, but the school district was able to learn from the data, create a tight communication plan to share the results with students, parents, principals, school district personnel, and other key community leaders, form coalitions to address the high-risk behaviors, and take proactive measures to improve their results. The great news—although the federal money for this work is now gone—is that the local gathering, communication, and use of student health risk behavior data continues in this district today.</a:t>
            </a:r>
          </a:p>
          <a:p>
            <a:r>
              <a:rPr lang="en-US" sz="1200" kern="1200" dirty="0">
                <a:solidFill>
                  <a:schemeClr val="tx1"/>
                </a:solidFill>
                <a:effectLst/>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10</a:t>
            </a:fld>
            <a:endParaRPr lang="en-US" dirty="0"/>
          </a:p>
        </p:txBody>
      </p:sp>
    </p:spTree>
    <p:extLst>
      <p:ext uri="{BB962C8B-B14F-4D97-AF65-F5344CB8AC3E}">
        <p14:creationId xmlns:p14="http://schemas.microsoft.com/office/powerpoint/2010/main" val="3028487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PROCESSING</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So, as you can see, sharing seemingly failing results can help garner the attention of the desired audience so that action can be taken.</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ASK: Can any of you share an experience where you communicated data or information that was less than positive but that resulted in greater support or positive outcomes?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Thank you for sharing.</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11</a:t>
            </a:fld>
            <a:endParaRPr lang="en-US" dirty="0"/>
          </a:p>
        </p:txBody>
      </p:sp>
    </p:spTree>
    <p:extLst>
      <p:ext uri="{BB962C8B-B14F-4D97-AF65-F5344CB8AC3E}">
        <p14:creationId xmlns:p14="http://schemas.microsoft.com/office/powerpoint/2010/main" val="1389248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ea typeface="+mn-ea"/>
                <a:cs typeface="+mn-cs"/>
              </a:rPr>
              <a:t>IMPORTANCE OF COMMUNICATING RESULTS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Often times in schools, we feel we are too busy to communicate results, but as you can see, it is critically important. By doing so, growth and improvement can occur, additional buy-in can be secured, funding opportunities can become available, and you can help others who might be dealing with a similar challenge.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Locate Handout #3: Success Story Template. This is a resource you can use to create your key message or success story. Note that it contains a self-check section of important reminders.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OPTIONAL ACTIVITY</a:t>
            </a:r>
          </a:p>
          <a:p>
            <a:r>
              <a:rPr lang="en-US" sz="1200" kern="1200" dirty="0">
                <a:solidFill>
                  <a:schemeClr val="tx1"/>
                </a:solidFill>
                <a:effectLst/>
                <a:ea typeface="+mn-ea"/>
                <a:cs typeface="+mn-cs"/>
              </a:rPr>
              <a:t>If time allows, have participants create a success story using the template. Once complete, have participants team up with a partner and exchange success stories. Each participant will review their partner’s success story using the self-check guidelines and provide feedback.</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In completing this optional activity, schools may walk away with key messages or success stories they can use.</a:t>
            </a:r>
          </a:p>
          <a:p>
            <a:r>
              <a:rPr lang="en-US" sz="1200" kern="1200" dirty="0">
                <a:solidFill>
                  <a:schemeClr val="tx1"/>
                </a:solidFill>
                <a:effectLst/>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12</a:t>
            </a:fld>
            <a:endParaRPr lang="en-US" dirty="0"/>
          </a:p>
        </p:txBody>
      </p:sp>
    </p:spTree>
    <p:extLst>
      <p:ext uri="{BB962C8B-B14F-4D97-AF65-F5344CB8AC3E}">
        <p14:creationId xmlns:p14="http://schemas.microsoft.com/office/powerpoint/2010/main" val="3071331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ea typeface="+mn-ea"/>
                <a:cs typeface="+mn-cs"/>
              </a:rPr>
              <a:t>REVIEW</a:t>
            </a:r>
          </a:p>
          <a:p>
            <a:endParaRPr lang="en-US" sz="1200" b="1" kern="1200" dirty="0">
              <a:solidFill>
                <a:schemeClr val="tx1"/>
              </a:solidFill>
              <a:effectLst/>
              <a:ea typeface="+mn-ea"/>
              <a:cs typeface="+mn-cs"/>
            </a:endParaRPr>
          </a:p>
          <a:p>
            <a:r>
              <a:rPr lang="en-US" sz="1200" kern="1200" dirty="0">
                <a:solidFill>
                  <a:schemeClr val="tx1"/>
                </a:solidFill>
                <a:effectLst/>
                <a:ea typeface="+mn-ea"/>
                <a:cs typeface="+mn-cs"/>
              </a:rPr>
              <a:t>STATE: Today we discussed the questions to consider in creating your communications strategy and crafting your key messages and stories. We also talked about some additional guidelines you need to consider in sharing those messages and reviewed a template you can use.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Some additional resources that you may find helpful can be found on Handout #4: Additional Resources. We hope you will use these resources to communicate your school health results and achievements. Communication is critical. People need to be aware of the good work that is going on in school health today!</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13</a:t>
            </a:fld>
            <a:endParaRPr lang="en-US" dirty="0"/>
          </a:p>
        </p:txBody>
      </p:sp>
    </p:spTree>
    <p:extLst>
      <p:ext uri="{BB962C8B-B14F-4D97-AF65-F5344CB8AC3E}">
        <p14:creationId xmlns:p14="http://schemas.microsoft.com/office/powerpoint/2010/main" val="3360041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ea typeface="+mn-ea"/>
                <a:cs typeface="+mn-cs"/>
              </a:rPr>
              <a:t>CLOSING ACTIVITY</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In closing, I want you to name one school health result or accomplishment that you have or that you now plan to communicate to your key stakeholders.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DO: In a quick round-robin or circle review, allow all participants to share one item.</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14</a:t>
            </a:fld>
            <a:endParaRPr lang="en-US" dirty="0"/>
          </a:p>
        </p:txBody>
      </p:sp>
    </p:spTree>
    <p:extLst>
      <p:ext uri="{BB962C8B-B14F-4D97-AF65-F5344CB8AC3E}">
        <p14:creationId xmlns:p14="http://schemas.microsoft.com/office/powerpoint/2010/main" val="2072355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ea typeface="+mn-ea"/>
                <a:cs typeface="+mn-cs"/>
              </a:rPr>
              <a:t>THANK YOU</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Thank you all so much for being here today. I hope you will use the resources shared in this module to communicate the good work you are doing in school health. Communication does take time, but it is essential if we are to bring others along on our journey to make schools healthier places for students to learn and staff to work.</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I look forward to hearing from you and celebrating your success.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On the slide, I have included my contact information should you need to contact me. We appreciate your hard work for the benefit of our students.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Please complete the training evaluation.</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Thank you!</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15</a:t>
            </a:fld>
            <a:endParaRPr lang="en-US" dirty="0"/>
          </a:p>
        </p:txBody>
      </p:sp>
    </p:spTree>
    <p:extLst>
      <p:ext uri="{BB962C8B-B14F-4D97-AF65-F5344CB8AC3E}">
        <p14:creationId xmlns:p14="http://schemas.microsoft.com/office/powerpoint/2010/main" val="35282393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15" name="Group 14">
            <a:extLst>
              <a:ext uri="{FF2B5EF4-FFF2-40B4-BE49-F238E27FC236}">
                <a16:creationId xmlns="" xmlns:a16="http://schemas.microsoft.com/office/drawing/2014/main" id="{66150D57-73E9-0E45-8A81-A399E6DDBB40}"/>
              </a:ext>
            </a:extLst>
          </p:cNvPr>
          <p:cNvGrpSpPr/>
          <p:nvPr userDrawn="1"/>
        </p:nvGrpSpPr>
        <p:grpSpPr>
          <a:xfrm>
            <a:off x="-12703" y="1359343"/>
            <a:ext cx="12192002" cy="4952303"/>
            <a:chOff x="-12703" y="1359343"/>
            <a:chExt cx="12192002" cy="4952303"/>
          </a:xfrm>
        </p:grpSpPr>
        <p:sp>
          <p:nvSpPr>
            <p:cNvPr id="12" name="Manual Input 15">
              <a:extLst>
                <a:ext uri="{FF2B5EF4-FFF2-40B4-BE49-F238E27FC236}">
                  <a16:creationId xmlns="" xmlns:a16="http://schemas.microsoft.com/office/drawing/2014/main" id="{21F86CFD-29DA-6B40-92C3-9B877E053D4C}"/>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 xmlns:a16="http://schemas.microsoft.com/office/drawing/2014/main"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3" name="Picture 12">
              <a:extLst>
                <a:ext uri="{FF2B5EF4-FFF2-40B4-BE49-F238E27FC236}">
                  <a16:creationId xmlns="" xmlns:a16="http://schemas.microsoft.com/office/drawing/2014/main"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grpSp>
    </p:spTree>
    <p:extLst>
      <p:ext uri="{BB962C8B-B14F-4D97-AF65-F5344CB8AC3E}">
        <p14:creationId xmlns:p14="http://schemas.microsoft.com/office/powerpoint/2010/main" val="2466656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3" name="Group 12">
            <a:extLst>
              <a:ext uri="{FF2B5EF4-FFF2-40B4-BE49-F238E27FC236}">
                <a16:creationId xmlns="" xmlns:a16="http://schemas.microsoft.com/office/drawing/2014/main" id="{D727383A-044E-DD41-93DC-2237BA9594D1}"/>
              </a:ext>
            </a:extLst>
          </p:cNvPr>
          <p:cNvGrpSpPr/>
          <p:nvPr userDrawn="1"/>
        </p:nvGrpSpPr>
        <p:grpSpPr>
          <a:xfrm>
            <a:off x="-12703" y="1359343"/>
            <a:ext cx="12192002" cy="4952303"/>
            <a:chOff x="-12703" y="1359343"/>
            <a:chExt cx="12192002" cy="4952303"/>
          </a:xfrm>
        </p:grpSpPr>
        <p:sp>
          <p:nvSpPr>
            <p:cNvPr id="14" name="Manual Input 15">
              <a:extLst>
                <a:ext uri="{FF2B5EF4-FFF2-40B4-BE49-F238E27FC236}">
                  <a16:creationId xmlns="" xmlns:a16="http://schemas.microsoft.com/office/drawing/2014/main" id="{32900D36-F871-7E46-A5D8-5672A1ACEB22}"/>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15" name="Picture 14">
              <a:extLst>
                <a:ext uri="{FF2B5EF4-FFF2-40B4-BE49-F238E27FC236}">
                  <a16:creationId xmlns="" xmlns:a16="http://schemas.microsoft.com/office/drawing/2014/main" id="{A649112D-56C3-484D-A29F-0419FBDE767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6" name="Picture 15">
              <a:extLst>
                <a:ext uri="{FF2B5EF4-FFF2-40B4-BE49-F238E27FC236}">
                  <a16:creationId xmlns="" xmlns:a16="http://schemas.microsoft.com/office/drawing/2014/main" id="{556E210B-9BBD-E64C-AEC3-BF657AFF46B2}"/>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sp>
          <p:nvSpPr>
            <p:cNvPr id="17" name="Rectangle 16">
              <a:extLst>
                <a:ext uri="{FF2B5EF4-FFF2-40B4-BE49-F238E27FC236}">
                  <a16:creationId xmlns="" xmlns:a16="http://schemas.microsoft.com/office/drawing/2014/main" id="{523872DD-77A9-8840-9257-36CF4E0E4F99}"/>
                </a:ext>
              </a:extLst>
            </p:cNvPr>
            <p:cNvSpPr/>
            <p:nvPr userDrawn="1"/>
          </p:nvSpPr>
          <p:spPr>
            <a:xfrm rot="1016578">
              <a:off x="10192206" y="1719325"/>
              <a:ext cx="1185725" cy="2761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0" b="1" i="0" dirty="0">
                  <a:solidFill>
                    <a:srgbClr val="A8DAEB"/>
                  </a:solidFill>
                  <a:effectLst>
                    <a:outerShdw blurRad="50800" dist="38100" dir="2700000" algn="tl" rotWithShape="0">
                      <a:prstClr val="black">
                        <a:alpha val="40000"/>
                      </a:prstClr>
                    </a:outerShdw>
                  </a:effectLst>
                  <a:latin typeface="Bookman Old Style" panose="02050604050505020204" pitchFamily="18" charset="0"/>
                </a:rPr>
                <a:t>!</a:t>
              </a:r>
            </a:p>
          </p:txBody>
        </p:sp>
      </p:grpSp>
    </p:spTree>
    <p:extLst>
      <p:ext uri="{BB962C8B-B14F-4D97-AF65-F5344CB8AC3E}">
        <p14:creationId xmlns:p14="http://schemas.microsoft.com/office/powerpoint/2010/main" val="60666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Manual Input 15">
            <a:extLst>
              <a:ext uri="{FF2B5EF4-FFF2-40B4-BE49-F238E27FC236}">
                <a16:creationId xmlns="" xmlns:a16="http://schemas.microsoft.com/office/drawing/2014/main" id="{21F86CFD-29DA-6B40-92C3-9B877E053D4C}"/>
              </a:ext>
            </a:extLst>
          </p:cNvPr>
          <p:cNvSpPr/>
          <p:nvPr userDrawn="1"/>
        </p:nvSpPr>
        <p:spPr>
          <a:xfrm flipH="1" flipV="1">
            <a:off x="-1" y="0"/>
            <a:ext cx="12179300" cy="512781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 xmlns:a16="http://schemas.microsoft.com/office/drawing/2014/main"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72034" y="1541002"/>
            <a:ext cx="5155633" cy="5155633"/>
          </a:xfrm>
          <a:prstGeom prst="rect">
            <a:avLst/>
          </a:prstGeom>
        </p:spPr>
      </p:pic>
      <p:pic>
        <p:nvPicPr>
          <p:cNvPr id="13" name="Picture 12">
            <a:extLst>
              <a:ext uri="{FF2B5EF4-FFF2-40B4-BE49-F238E27FC236}">
                <a16:creationId xmlns="" xmlns:a16="http://schemas.microsoft.com/office/drawing/2014/main"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373673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600727F7-B56D-514A-BAA2-E0059C6066A8}"/>
              </a:ext>
            </a:extLst>
          </p:cNvPr>
          <p:cNvSpPr/>
          <p:nvPr userDrawn="1"/>
        </p:nvSpPr>
        <p:spPr>
          <a:xfrm>
            <a:off x="0" y="0"/>
            <a:ext cx="12192000" cy="19431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 xmlns:a16="http://schemas.microsoft.com/office/drawing/2014/main" id="{B044D055-D4CE-A84B-B2CA-76A769C5612B}"/>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7651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600727F7-B56D-514A-BAA2-E0059C6066A8}"/>
              </a:ext>
            </a:extLst>
          </p:cNvPr>
          <p:cNvSpPr/>
          <p:nvPr userDrawn="1"/>
        </p:nvSpPr>
        <p:spPr>
          <a:xfrm>
            <a:off x="0" y="0"/>
            <a:ext cx="12192000" cy="1943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 xmlns:a16="http://schemas.microsoft.com/office/drawing/2014/main" id="{C5970DD7-752F-9A4B-A111-433F081E04AA}"/>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17925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600727F7-B56D-514A-BAA2-E0059C6066A8}"/>
              </a:ext>
            </a:extLst>
          </p:cNvPr>
          <p:cNvSpPr/>
          <p:nvPr userDrawn="1"/>
        </p:nvSpPr>
        <p:spPr>
          <a:xfrm>
            <a:off x="0" y="0"/>
            <a:ext cx="12192000" cy="19431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 xmlns:a16="http://schemas.microsoft.com/office/drawing/2014/main" id="{F489750E-3743-8940-BC94-46D2EA7600F9}"/>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10759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600727F7-B56D-514A-BAA2-E0059C6066A8}"/>
              </a:ext>
            </a:extLst>
          </p:cNvPr>
          <p:cNvSpPr/>
          <p:nvPr userDrawn="1"/>
        </p:nvSpPr>
        <p:spPr>
          <a:xfrm>
            <a:off x="0" y="0"/>
            <a:ext cx="12192000" cy="19431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 xmlns:a16="http://schemas.microsoft.com/office/drawing/2014/main" id="{069DE603-25F4-AE4A-BD10-7BDBE07A19A6}"/>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890141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600727F7-B56D-514A-BAA2-E0059C6066A8}"/>
              </a:ext>
            </a:extLst>
          </p:cNvPr>
          <p:cNvSpPr/>
          <p:nvPr userDrawn="1"/>
        </p:nvSpPr>
        <p:spPr>
          <a:xfrm>
            <a:off x="0" y="0"/>
            <a:ext cx="12192000" cy="19431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 xmlns:a16="http://schemas.microsoft.com/office/drawing/2014/main" id="{71E04A15-FC7F-E448-87B6-F4488FF58C4B}"/>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402981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pic>
        <p:nvPicPr>
          <p:cNvPr id="2" name="Picture 1">
            <a:extLst>
              <a:ext uri="{FF2B5EF4-FFF2-40B4-BE49-F238E27FC236}">
                <a16:creationId xmlns="" xmlns:a16="http://schemas.microsoft.com/office/drawing/2014/main" id="{9072AF45-738F-E041-8D20-5833639D2A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65333" y="724832"/>
            <a:ext cx="5774267" cy="5774267"/>
          </a:xfrm>
          <a:prstGeom prst="rect">
            <a:avLst/>
          </a:prstGeom>
        </p:spPr>
      </p:pic>
      <p:sp>
        <p:nvSpPr>
          <p:cNvPr id="9" name="Content Placeholder 2">
            <a:extLst>
              <a:ext uri="{FF2B5EF4-FFF2-40B4-BE49-F238E27FC236}">
                <a16:creationId xmlns="" xmlns:a16="http://schemas.microsoft.com/office/drawing/2014/main" id="{E19460FD-E2AA-694B-ADFC-BE96E2DBF7FD}"/>
              </a:ext>
            </a:extLst>
          </p:cNvPr>
          <p:cNvSpPr txBox="1">
            <a:spLocks/>
          </p:cNvSpPr>
          <p:nvPr userDrawn="1"/>
        </p:nvSpPr>
        <p:spPr>
          <a:xfrm>
            <a:off x="508000" y="524933"/>
            <a:ext cx="5029200" cy="59741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SzPct val="110000"/>
              <a:buFont typeface="Arial" panose="020B0604020202020204" pitchFamily="34" charset="0"/>
              <a:buChar char="•"/>
              <a:defRPr sz="3600" b="0" i="0" kern="1200">
                <a:solidFill>
                  <a:schemeClr val="bg1"/>
                </a:solidFill>
                <a:latin typeface="Arial Narrow Regular" panose="020B0606020202030204"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
              <a:defRPr sz="3200" b="0" i="0" kern="1200">
                <a:solidFill>
                  <a:schemeClr val="bg1"/>
                </a:solidFill>
                <a:latin typeface="Arial Narrow Regular"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b="0" i="0" kern="1200">
                <a:solidFill>
                  <a:schemeClr val="bg1"/>
                </a:solidFill>
                <a:latin typeface="Arial Narrow Regular"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Pct val="110000"/>
              <a:buFont typeface="Arial" panose="020B0604020202020204" pitchFamily="34" charset="0"/>
              <a:buChar char="•"/>
              <a:tabLst/>
              <a:defRPr/>
            </a:pPr>
            <a:r>
              <a:rPr kumimoji="0" lang="en-US" sz="3600" b="0" i="0" u="none" strike="noStrike" kern="1200" cap="none" spc="0" normalizeH="0" baseline="0" noProof="0">
                <a:ln>
                  <a:noFill/>
                </a:ln>
                <a:solidFill>
                  <a:srgbClr val="FFFFFF"/>
                </a:solidFill>
                <a:effectLst/>
                <a:uLnTx/>
                <a:uFillTx/>
                <a:latin typeface="Arial Narrow Regular" panose="020B0606020202030204" pitchFamily="34" charset="0"/>
                <a:ea typeface="+mn-ea"/>
                <a:cs typeface="+mn-cs"/>
              </a:rPr>
              <a:t> Edit Master text styles</a:t>
            </a:r>
          </a:p>
          <a:p>
            <a:pPr marL="685800" marR="0" lvl="1" indent="-228600" algn="l" defTabSz="914400" rtl="0" eaLnBrk="1" fontAlgn="auto" latinLnBrk="0" hangingPunct="1">
              <a:lnSpc>
                <a:spcPct val="90000"/>
              </a:lnSpc>
              <a:spcBef>
                <a:spcPts val="500"/>
              </a:spcBef>
              <a:spcAft>
                <a:spcPts val="0"/>
              </a:spcAft>
              <a:buClrTx/>
              <a:buSzTx/>
              <a:buFont typeface="Wingdings" pitchFamily="2" charset="2"/>
              <a:buChar char="§"/>
              <a:tabLst/>
              <a:defRPr/>
            </a:pPr>
            <a:r>
              <a:rPr kumimoji="0" lang="en-US" sz="3200" b="0" i="0" u="none" strike="noStrike" kern="1200" cap="none" spc="0" normalizeH="0" baseline="0" noProof="0">
                <a:ln>
                  <a:noFill/>
                </a:ln>
                <a:solidFill>
                  <a:srgbClr val="FFFFFF"/>
                </a:solidFill>
                <a:effectLst/>
                <a:uLnTx/>
                <a:uFillTx/>
                <a:latin typeface="Arial Narrow Regular" panose="020B0606020202030204" pitchFamily="34" charset="0"/>
                <a:ea typeface="+mn-ea"/>
                <a:cs typeface="+mn-cs"/>
              </a:rPr>
              <a:t> Second level</a:t>
            </a:r>
            <a:endParaRPr kumimoji="0" lang="en-US" sz="3200" b="0" i="0" u="none" strike="noStrike" kern="1200" cap="none" spc="0" normalizeH="0" baseline="0" noProof="0" dirty="0">
              <a:ln>
                <a:noFill/>
              </a:ln>
              <a:solidFill>
                <a:srgbClr val="FFFFFF"/>
              </a:solidFill>
              <a:effectLst/>
              <a:uLnTx/>
              <a:uFillTx/>
              <a:latin typeface="Arial Narrow Regular" panose="020B0606020202030204" pitchFamily="34" charset="0"/>
              <a:ea typeface="+mn-ea"/>
              <a:cs typeface="+mn-cs"/>
            </a:endParaRPr>
          </a:p>
        </p:txBody>
      </p:sp>
    </p:spTree>
    <p:extLst>
      <p:ext uri="{BB962C8B-B14F-4D97-AF65-F5344CB8AC3E}">
        <p14:creationId xmlns:p14="http://schemas.microsoft.com/office/powerpoint/2010/main" val="3723704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A7F8543-2AD9-E342-8311-7B05B3A10785}"/>
              </a:ext>
            </a:extLst>
          </p:cNvPr>
          <p:cNvSpPr/>
          <p:nvPr userDrawn="1"/>
        </p:nvSpPr>
        <p:spPr>
          <a:xfrm>
            <a:off x="0" y="0"/>
            <a:ext cx="6070600"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1" name="Content Placeholder 2">
            <a:extLst>
              <a:ext uri="{FF2B5EF4-FFF2-40B4-BE49-F238E27FC236}">
                <a16:creationId xmlns="" xmlns:a16="http://schemas.microsoft.com/office/drawing/2014/main" id="{E4955CD2-DB97-DF49-9928-8EF92689C375}"/>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679094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 xmlns:a16="http://schemas.microsoft.com/office/drawing/2014/main" id="{C5441BFA-6202-404A-B093-AE2C910B50A7}"/>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218380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A7F8543-2AD9-E342-8311-7B05B3A10785}"/>
              </a:ext>
            </a:extLst>
          </p:cNvPr>
          <p:cNvSpPr/>
          <p:nvPr userDrawn="1"/>
        </p:nvSpPr>
        <p:spPr>
          <a:xfrm>
            <a:off x="0" y="0"/>
            <a:ext cx="6070600" cy="6858000"/>
          </a:xfrm>
          <a:prstGeom prst="rect">
            <a:avLst/>
          </a:prstGeom>
          <a:solidFill>
            <a:srgbClr val="A8D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 xmlns:a16="http://schemas.microsoft.com/office/drawing/2014/main" id="{E96FE464-DA4D-714B-BFAC-19650A557A4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4253258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A7F8543-2AD9-E342-8311-7B05B3A10785}"/>
              </a:ext>
            </a:extLst>
          </p:cNvPr>
          <p:cNvSpPr/>
          <p:nvPr userDrawn="1"/>
        </p:nvSpPr>
        <p:spPr>
          <a:xfrm>
            <a:off x="0" y="0"/>
            <a:ext cx="6070600" cy="68580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 xmlns:a16="http://schemas.microsoft.com/office/drawing/2014/main" id="{9ECE95ED-EF33-944B-B375-F95A18BB38F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77548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A7F8543-2AD9-E342-8311-7B05B3A10785}"/>
              </a:ext>
            </a:extLst>
          </p:cNvPr>
          <p:cNvSpPr/>
          <p:nvPr userDrawn="1"/>
        </p:nvSpPr>
        <p:spPr>
          <a:xfrm>
            <a:off x="0" y="0"/>
            <a:ext cx="6070600" cy="68580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0" name="Content Placeholder 2">
            <a:extLst>
              <a:ext uri="{FF2B5EF4-FFF2-40B4-BE49-F238E27FC236}">
                <a16:creationId xmlns="" xmlns:a16="http://schemas.microsoft.com/office/drawing/2014/main" id="{8CA8AC22-BD75-9944-8004-4D67F3A9F11A}"/>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188987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2" name="Manual Input 15">
            <a:extLst>
              <a:ext uri="{FF2B5EF4-FFF2-40B4-BE49-F238E27FC236}">
                <a16:creationId xmlns="" xmlns:a16="http://schemas.microsoft.com/office/drawing/2014/main" id="{21F86CFD-29DA-6B40-92C3-9B877E053D4C}"/>
              </a:ext>
            </a:extLst>
          </p:cNvPr>
          <p:cNvSpPr/>
          <p:nvPr userDrawn="1"/>
        </p:nvSpPr>
        <p:spPr>
          <a:xfrm flipH="1" flipV="1">
            <a:off x="-1" y="-3"/>
            <a:ext cx="12179300" cy="671357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 xmlns:a16="http://schemas.microsoft.com/office/drawing/2014/main"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26668" y="413843"/>
            <a:ext cx="6114482" cy="6114482"/>
          </a:xfrm>
          <a:prstGeom prst="rect">
            <a:avLst/>
          </a:prstGeom>
        </p:spPr>
      </p:pic>
      <p:pic>
        <p:nvPicPr>
          <p:cNvPr id="13" name="Picture 12">
            <a:extLst>
              <a:ext uri="{FF2B5EF4-FFF2-40B4-BE49-F238E27FC236}">
                <a16:creationId xmlns="" xmlns:a16="http://schemas.microsoft.com/office/drawing/2014/main"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186320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E5ADEE-B87E-3847-9C04-965814899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4690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A3656DB-2935-AB4C-B4B6-DA62D2EC3B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 xmlns:a16="http://schemas.microsoft.com/office/drawing/2014/main" id="{AE3E9310-6AD7-5049-924F-44C7F1ACA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80102150"/>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50" r:id="rId4"/>
    <p:sldLayoutId id="2147483663" r:id="rId5"/>
    <p:sldLayoutId id="2147483664" r:id="rId6"/>
    <p:sldLayoutId id="2147483666" r:id="rId7"/>
    <p:sldLayoutId id="2147483665" r:id="rId8"/>
    <p:sldLayoutId id="2147483667" r:id="rId9"/>
    <p:sldLayoutId id="2147483669" r:id="rId10"/>
    <p:sldLayoutId id="2147483670" r:id="rId11"/>
    <p:sldLayoutId id="2147483671" r:id="rId12"/>
    <p:sldLayoutId id="2147483672" r:id="rId13"/>
    <p:sldLayoutId id="2147483673" r:id="rId14"/>
    <p:sldLayoutId id="2147483668" r:id="rId15"/>
    <p:sldLayoutId id="2147483654" r:id="rId16"/>
  </p:sldLayoutIdLst>
  <p:txStyles>
    <p:titleStyle>
      <a:lvl1pPr algn="l" defTabSz="914400" rtl="0" eaLnBrk="1" latinLnBrk="0" hangingPunct="1">
        <a:lnSpc>
          <a:spcPct val="90000"/>
        </a:lnSpc>
        <a:spcBef>
          <a:spcPct val="0"/>
        </a:spcBef>
        <a:buNone/>
        <a:defRPr sz="4400" kern="1200">
          <a:solidFill>
            <a:schemeClr val="tx1"/>
          </a:solidFill>
          <a:latin typeface="Bookman Old Style" panose="02050604050505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accent3">
              <a:lumMod val="50000"/>
            </a:schemeClr>
          </a:solidFill>
          <a:latin typeface="Arial Narrow Regular"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accent3">
              <a:lumMod val="50000"/>
            </a:schemeClr>
          </a:solidFill>
          <a:latin typeface="Arial Narrow Regular"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b="0" i="0" kern="1200">
          <a:solidFill>
            <a:schemeClr val="accent3">
              <a:lumMod val="50000"/>
            </a:schemeClr>
          </a:solidFill>
          <a:latin typeface="Arial Narrow Regular"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hyperlink" Target="https://cdn.ymaws.com/www.chronicdisease.org/resource/resmgr/school_health/nacdd_sharing_success_guide_.pdf" TargetMode="External"/><Relationship Id="rId2" Type="http://schemas.openxmlformats.org/officeDocument/2006/relationships/hyperlink" Target="cdc.gov/healthyschools/stories/pdf/howto_create_success_story.pdf"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 xmlns:a16="http://schemas.microsoft.com/office/drawing/2014/main" id="{27650919-858D-BB43-A37B-6831A92C3A91}"/>
              </a:ext>
            </a:extLst>
          </p:cNvPr>
          <p:cNvSpPr txBox="1">
            <a:spLocks/>
          </p:cNvSpPr>
          <p:nvPr/>
        </p:nvSpPr>
        <p:spPr>
          <a:xfrm>
            <a:off x="6460054" y="3802018"/>
            <a:ext cx="5067648" cy="1776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endParaRPr lang="en-US" sz="3600" dirty="0">
              <a:latin typeface="Bookman Old Style" panose="02050604050505020204" pitchFamily="18" charset="0"/>
              <a:cs typeface="Arial Narrow" panose="020B0604020202020204" pitchFamily="34" charset="0"/>
            </a:endParaRPr>
          </a:p>
        </p:txBody>
      </p:sp>
      <p:sp>
        <p:nvSpPr>
          <p:cNvPr id="2" name="Rectangle 1"/>
          <p:cNvSpPr/>
          <p:nvPr/>
        </p:nvSpPr>
        <p:spPr>
          <a:xfrm>
            <a:off x="3879697" y="419233"/>
            <a:ext cx="8312303" cy="1938992"/>
          </a:xfrm>
          <a:prstGeom prst="rect">
            <a:avLst/>
          </a:prstGeom>
        </p:spPr>
        <p:txBody>
          <a:bodyPr wrap="square">
            <a:spAutoFit/>
          </a:bodyPr>
          <a:lstStyle/>
          <a:p>
            <a:pPr algn="ctr"/>
            <a:r>
              <a:rPr lang="en-US" sz="4000" b="1" i="1" dirty="0">
                <a:solidFill>
                  <a:srgbClr val="FDC22F"/>
                </a:solidFill>
                <a:latin typeface="Bookman Old Style" panose="02050604050505020204" pitchFamily="18" charset="0"/>
              </a:rPr>
              <a:t>Communicating</a:t>
            </a:r>
            <a:r>
              <a:rPr lang="en-US" sz="4000" b="1" dirty="0">
                <a:solidFill>
                  <a:schemeClr val="bg1"/>
                </a:solidFill>
                <a:latin typeface="Bookman Old Style" panose="02050604050505020204" pitchFamily="18" charset="0"/>
              </a:rPr>
              <a:t> </a:t>
            </a:r>
          </a:p>
          <a:p>
            <a:pPr algn="ctr"/>
            <a:r>
              <a:rPr lang="en-US" sz="4000" b="1" dirty="0">
                <a:solidFill>
                  <a:schemeClr val="bg1"/>
                </a:solidFill>
                <a:latin typeface="Bookman Old Style" panose="02050604050505020204" pitchFamily="18" charset="0"/>
              </a:rPr>
              <a:t>SCHOOL HEALTH RESULTS AND IMPROVEMENTS</a:t>
            </a:r>
            <a:endParaRPr lang="en-US" sz="4000" dirty="0">
              <a:solidFill>
                <a:schemeClr val="bg1"/>
              </a:solidFill>
              <a:latin typeface="Bookman Old Style" panose="02050604050505020204" pitchFamily="18" charset="0"/>
            </a:endParaRPr>
          </a:p>
        </p:txBody>
      </p:sp>
      <p:sp>
        <p:nvSpPr>
          <p:cNvPr id="5" name="Subtitle 2">
            <a:extLst>
              <a:ext uri="{FF2B5EF4-FFF2-40B4-BE49-F238E27FC236}">
                <a16:creationId xmlns="" xmlns:a16="http://schemas.microsoft.com/office/drawing/2014/main" id="{C7C8356E-A201-A54D-9EB1-6FF1213CB39A}"/>
              </a:ext>
            </a:extLst>
          </p:cNvPr>
          <p:cNvSpPr txBox="1">
            <a:spLocks/>
          </p:cNvSpPr>
          <p:nvPr/>
        </p:nvSpPr>
        <p:spPr>
          <a:xfrm>
            <a:off x="6094294" y="4466133"/>
            <a:ext cx="5067648" cy="1776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accent3">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accent3">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kern="1200">
                <a:solidFill>
                  <a:schemeClr val="accent3">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Trainer Name</a:t>
            </a:r>
          </a:p>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Date</a:t>
            </a:r>
          </a:p>
        </p:txBody>
      </p:sp>
    </p:spTree>
    <p:extLst>
      <p:ext uri="{BB962C8B-B14F-4D97-AF65-F5344CB8AC3E}">
        <p14:creationId xmlns:p14="http://schemas.microsoft.com/office/powerpoint/2010/main" val="1328683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76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9DA7686-DFA2-4445-80A0-B3B42EABF706}"/>
              </a:ext>
            </a:extLst>
          </p:cNvPr>
          <p:cNvSpPr>
            <a:spLocks noGrp="1"/>
          </p:cNvSpPr>
          <p:nvPr>
            <p:ph type="title"/>
          </p:nvPr>
        </p:nvSpPr>
        <p:spPr/>
        <p:txBody>
          <a:bodyPr/>
          <a:lstStyle/>
          <a:p>
            <a:r>
              <a:rPr lang="en-US" dirty="0"/>
              <a:t>On our Agenda . . .</a:t>
            </a:r>
          </a:p>
        </p:txBody>
      </p:sp>
      <p:sp>
        <p:nvSpPr>
          <p:cNvPr id="5" name="Content Placeholder 4">
            <a:extLst>
              <a:ext uri="{FF2B5EF4-FFF2-40B4-BE49-F238E27FC236}">
                <a16:creationId xmlns="" xmlns:a16="http://schemas.microsoft.com/office/drawing/2014/main" id="{FFE7BDEF-EEA2-D54B-8020-9FB033696C9F}"/>
              </a:ext>
            </a:extLst>
          </p:cNvPr>
          <p:cNvSpPr>
            <a:spLocks noGrp="1"/>
          </p:cNvSpPr>
          <p:nvPr>
            <p:ph idx="1"/>
          </p:nvPr>
        </p:nvSpPr>
        <p:spPr/>
        <p:txBody>
          <a:bodyPr/>
          <a:lstStyle/>
          <a:p>
            <a:r>
              <a:rPr lang="en-US" dirty="0"/>
              <a:t> Discuss importance of sharing school health results and key messages</a:t>
            </a:r>
          </a:p>
          <a:p>
            <a:r>
              <a:rPr lang="en-US" dirty="0"/>
              <a:t> Explore the five questions of good communication for developing a communication strategy and writing compelling success stories.</a:t>
            </a:r>
          </a:p>
          <a:p>
            <a:r>
              <a:rPr lang="en-US" dirty="0"/>
              <a:t> Discuss “failing forward”</a:t>
            </a:r>
          </a:p>
          <a:p>
            <a:r>
              <a:rPr lang="en-US" dirty="0"/>
              <a:t> Review guidelines and resources for communicating results </a:t>
            </a:r>
          </a:p>
          <a:p>
            <a:pPr marL="0" indent="0">
              <a:buNone/>
            </a:pPr>
            <a:endParaRPr lang="en-US" dirty="0"/>
          </a:p>
        </p:txBody>
      </p:sp>
    </p:spTree>
    <p:extLst>
      <p:ext uri="{BB962C8B-B14F-4D97-AF65-F5344CB8AC3E}">
        <p14:creationId xmlns:p14="http://schemas.microsoft.com/office/powerpoint/2010/main" val="338993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76000"/>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A6A27713-D2D2-6547-8D74-3F835EFE6F75}"/>
              </a:ext>
            </a:extLst>
          </p:cNvPr>
          <p:cNvSpPr>
            <a:spLocks noGrp="1"/>
          </p:cNvSpPr>
          <p:nvPr>
            <p:ph idx="1"/>
          </p:nvPr>
        </p:nvSpPr>
        <p:spPr/>
        <p:txBody>
          <a:bodyPr>
            <a:normAutofit lnSpcReduction="10000"/>
          </a:bodyPr>
          <a:lstStyle/>
          <a:p>
            <a:pPr marL="742950" indent="-742950">
              <a:buFont typeface="+mj-lt"/>
              <a:buAutoNum type="arabicParenR"/>
            </a:pPr>
            <a:r>
              <a:rPr lang="en-US" dirty="0"/>
              <a:t>Discuss importance of sharing school health results and key messages</a:t>
            </a:r>
          </a:p>
          <a:p>
            <a:pPr marL="742950" indent="-742950">
              <a:buFont typeface="+mj-lt"/>
              <a:buAutoNum type="arabicParenR"/>
            </a:pPr>
            <a:r>
              <a:rPr lang="en-US" dirty="0"/>
              <a:t>Explore the five questions of good communication for developing a communication strategy and writing compelling success stories.</a:t>
            </a:r>
          </a:p>
          <a:p>
            <a:pPr marL="742950" indent="-742950">
              <a:buFont typeface="+mj-lt"/>
              <a:buAutoNum type="arabicParenR"/>
            </a:pPr>
            <a:r>
              <a:rPr lang="en-US" dirty="0"/>
              <a:t>Discuss “failing forward”</a:t>
            </a:r>
          </a:p>
          <a:p>
            <a:pPr marL="742950" indent="-742950">
              <a:buFont typeface="+mj-lt"/>
              <a:buAutoNum type="arabicParenR"/>
            </a:pPr>
            <a:r>
              <a:rPr lang="en-US" dirty="0"/>
              <a:t>Review guidelines and resources for communicating results </a:t>
            </a:r>
          </a:p>
        </p:txBody>
      </p:sp>
      <p:sp>
        <p:nvSpPr>
          <p:cNvPr id="4" name="Title 3">
            <a:extLst>
              <a:ext uri="{FF2B5EF4-FFF2-40B4-BE49-F238E27FC236}">
                <a16:creationId xmlns="" xmlns:a16="http://schemas.microsoft.com/office/drawing/2014/main" id="{3319572F-19F7-F14E-8725-CE5E040D8CBB}"/>
              </a:ext>
            </a:extLst>
          </p:cNvPr>
          <p:cNvSpPr>
            <a:spLocks noGrp="1"/>
          </p:cNvSpPr>
          <p:nvPr>
            <p:ph type="title"/>
          </p:nvPr>
        </p:nvSpPr>
        <p:spPr/>
        <p:txBody>
          <a:bodyPr/>
          <a:lstStyle/>
          <a:p>
            <a:r>
              <a:rPr lang="en-US" dirty="0"/>
              <a:t>Objectives</a:t>
            </a:r>
          </a:p>
        </p:txBody>
      </p:sp>
    </p:spTree>
    <p:extLst>
      <p:ext uri="{BB962C8B-B14F-4D97-AF65-F5344CB8AC3E}">
        <p14:creationId xmlns:p14="http://schemas.microsoft.com/office/powerpoint/2010/main" val="2666780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41BEB64E-3C1D-7E4C-95AE-731050D02351}"/>
              </a:ext>
            </a:extLst>
          </p:cNvPr>
          <p:cNvSpPr>
            <a:spLocks noGrp="1"/>
          </p:cNvSpPr>
          <p:nvPr>
            <p:ph type="title"/>
          </p:nvPr>
        </p:nvSpPr>
        <p:spPr/>
        <p:txBody>
          <a:bodyPr/>
          <a:lstStyle/>
          <a:p>
            <a:r>
              <a:rPr lang="en-US" dirty="0"/>
              <a:t>Materials</a:t>
            </a:r>
          </a:p>
        </p:txBody>
      </p:sp>
      <p:sp>
        <p:nvSpPr>
          <p:cNvPr id="10" name="Content Placeholder 9">
            <a:extLst>
              <a:ext uri="{FF2B5EF4-FFF2-40B4-BE49-F238E27FC236}">
                <a16:creationId xmlns="" xmlns:a16="http://schemas.microsoft.com/office/drawing/2014/main" id="{445BDC25-6189-394B-8D68-CE14EFF2CA03}"/>
              </a:ext>
            </a:extLst>
          </p:cNvPr>
          <p:cNvSpPr>
            <a:spLocks noGrp="1"/>
          </p:cNvSpPr>
          <p:nvPr>
            <p:ph idx="1"/>
          </p:nvPr>
        </p:nvSpPr>
        <p:spPr/>
        <p:txBody>
          <a:bodyPr/>
          <a:lstStyle/>
          <a:p>
            <a:pPr marL="0" indent="0">
              <a:buNone/>
            </a:pPr>
            <a:r>
              <a:rPr lang="en-US" dirty="0"/>
              <a:t>Handout Packet</a:t>
            </a:r>
          </a:p>
          <a:p>
            <a:pPr marL="0" indent="0">
              <a:buNone/>
            </a:pPr>
            <a:r>
              <a:rPr lang="en-US" dirty="0"/>
              <a:t>	#1: Key Points and Notes </a:t>
            </a:r>
          </a:p>
          <a:p>
            <a:pPr marL="0" indent="0">
              <a:buNone/>
            </a:pPr>
            <a:r>
              <a:rPr lang="en-US" dirty="0"/>
              <a:t>	#2: Guidelines for Communicating Results</a:t>
            </a:r>
          </a:p>
          <a:p>
            <a:pPr marL="0" indent="0">
              <a:buNone/>
            </a:pPr>
            <a:r>
              <a:rPr lang="en-US" dirty="0"/>
              <a:t>	#3: Success Story Template </a:t>
            </a:r>
          </a:p>
          <a:p>
            <a:pPr marL="0" indent="0">
              <a:buNone/>
            </a:pPr>
            <a:r>
              <a:rPr lang="en-US" dirty="0"/>
              <a:t>	#4: Additional Resources </a:t>
            </a:r>
          </a:p>
          <a:p>
            <a:pPr marL="0" indent="0">
              <a:buNone/>
            </a:pPr>
            <a:endParaRPr lang="en-US" dirty="0"/>
          </a:p>
        </p:txBody>
      </p:sp>
    </p:spTree>
    <p:extLst>
      <p:ext uri="{BB962C8B-B14F-4D97-AF65-F5344CB8AC3E}">
        <p14:creationId xmlns:p14="http://schemas.microsoft.com/office/powerpoint/2010/main" val="1919045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92938D-696B-7341-A894-886CDEFD5355}"/>
              </a:ext>
            </a:extLst>
          </p:cNvPr>
          <p:cNvSpPr>
            <a:spLocks noGrp="1"/>
          </p:cNvSpPr>
          <p:nvPr>
            <p:ph type="title"/>
          </p:nvPr>
        </p:nvSpPr>
        <p:spPr/>
        <p:txBody>
          <a:bodyPr>
            <a:normAutofit/>
          </a:bodyPr>
          <a:lstStyle/>
          <a:p>
            <a:pPr algn="ctr"/>
            <a:r>
              <a:rPr lang="en-US" dirty="0"/>
              <a:t>Warm-Up Activity</a:t>
            </a:r>
          </a:p>
        </p:txBody>
      </p:sp>
      <p:sp>
        <p:nvSpPr>
          <p:cNvPr id="3" name="Content Placeholder 2">
            <a:extLst>
              <a:ext uri="{FF2B5EF4-FFF2-40B4-BE49-F238E27FC236}">
                <a16:creationId xmlns="" xmlns:a16="http://schemas.microsoft.com/office/drawing/2014/main" id="{7A44C8CA-A5CB-B742-A432-46FFB6C2C146}"/>
              </a:ext>
            </a:extLst>
          </p:cNvPr>
          <p:cNvSpPr>
            <a:spLocks noGrp="1"/>
          </p:cNvSpPr>
          <p:nvPr>
            <p:ph idx="10"/>
          </p:nvPr>
        </p:nvSpPr>
        <p:spPr/>
        <p:txBody>
          <a:bodyPr/>
          <a:lstStyle/>
          <a:p>
            <a:pPr marL="742950" indent="-742950">
              <a:buFont typeface="+mj-lt"/>
              <a:buAutoNum type="arabicParenR"/>
            </a:pPr>
            <a:r>
              <a:rPr lang="en-US" dirty="0"/>
              <a:t>Think of a memorable story you read or heard.</a:t>
            </a:r>
          </a:p>
          <a:p>
            <a:pPr marL="742950" indent="-742950">
              <a:buFont typeface="+mj-lt"/>
              <a:buAutoNum type="arabicParenR"/>
            </a:pPr>
            <a:endParaRPr lang="en-US" dirty="0"/>
          </a:p>
          <a:p>
            <a:pPr marL="742950" indent="-742950">
              <a:buFont typeface="+mj-lt"/>
              <a:buAutoNum type="arabicParenR"/>
            </a:pPr>
            <a:r>
              <a:rPr lang="en-US" dirty="0"/>
              <a:t>What elements of the story/communication made it memorable?</a:t>
            </a:r>
          </a:p>
        </p:txBody>
      </p:sp>
    </p:spTree>
    <p:extLst>
      <p:ext uri="{BB962C8B-B14F-4D97-AF65-F5344CB8AC3E}">
        <p14:creationId xmlns:p14="http://schemas.microsoft.com/office/powerpoint/2010/main" val="2976671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76000"/>
          </a:schemeClr>
        </a:solidFill>
        <a:effectLst/>
      </p:bgPr>
    </p:bg>
    <p:spTree>
      <p:nvGrpSpPr>
        <p:cNvPr id="1" name=""/>
        <p:cNvGrpSpPr/>
        <p:nvPr/>
      </p:nvGrpSpPr>
      <p:grpSpPr>
        <a:xfrm>
          <a:off x="0" y="0"/>
          <a:ext cx="0" cy="0"/>
          <a:chOff x="0" y="0"/>
          <a:chExt cx="0" cy="0"/>
        </a:xfrm>
      </p:grpSpPr>
      <p:sp>
        <p:nvSpPr>
          <p:cNvPr id="10" name="Oval Callout 9">
            <a:extLst>
              <a:ext uri="{FF2B5EF4-FFF2-40B4-BE49-F238E27FC236}">
                <a16:creationId xmlns="" xmlns:a16="http://schemas.microsoft.com/office/drawing/2014/main" id="{0B6DC834-A6F0-4C44-BCA3-543AB93870FE}"/>
              </a:ext>
            </a:extLst>
          </p:cNvPr>
          <p:cNvSpPr/>
          <p:nvPr/>
        </p:nvSpPr>
        <p:spPr>
          <a:xfrm>
            <a:off x="1895705" y="411813"/>
            <a:ext cx="7482471" cy="5013255"/>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5">
            <a:extLst>
              <a:ext uri="{FF2B5EF4-FFF2-40B4-BE49-F238E27FC236}">
                <a16:creationId xmlns="" xmlns:a16="http://schemas.microsoft.com/office/drawing/2014/main" id="{DF206E1D-7C6C-4040-BF62-9948E7DA4BF3}"/>
              </a:ext>
            </a:extLst>
          </p:cNvPr>
          <p:cNvSpPr txBox="1">
            <a:spLocks/>
          </p:cNvSpPr>
          <p:nvPr/>
        </p:nvSpPr>
        <p:spPr>
          <a:xfrm>
            <a:off x="4491834" y="5665673"/>
            <a:ext cx="3375101" cy="1349298"/>
          </a:xfrm>
          <a:prstGeom prst="rect">
            <a:avLst/>
          </a:prstGeom>
          <a:ln>
            <a:no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accent3">
                    <a:lumMod val="50000"/>
                  </a:schemeClr>
                </a:solidFill>
                <a:latin typeface="Arial Narrow Regular"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accent3">
                    <a:lumMod val="50000"/>
                  </a:schemeClr>
                </a:solidFill>
                <a:latin typeface="Arial Narrow Regular"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b="0" i="0" kern="1200">
                <a:solidFill>
                  <a:schemeClr val="accent3">
                    <a:lumMod val="50000"/>
                  </a:schemeClr>
                </a:solidFill>
                <a:latin typeface="Arial Narrow Regular"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3500" dirty="0">
              <a:solidFill>
                <a:srgbClr val="000000"/>
              </a:solidFill>
            </a:endParaRPr>
          </a:p>
          <a:p>
            <a:pPr marL="0" indent="0" algn="r">
              <a:buFont typeface="Arial" panose="020B0604020202020204" pitchFamily="34" charset="0"/>
              <a:buNone/>
            </a:pPr>
            <a:r>
              <a:rPr lang="en-US" sz="3000" dirty="0">
                <a:solidFill>
                  <a:srgbClr val="000000"/>
                </a:solidFill>
              </a:rPr>
              <a:t>— George Bernard Shaw</a:t>
            </a:r>
          </a:p>
          <a:p>
            <a:pPr marL="15875" indent="0">
              <a:buFont typeface="Arial" panose="020B0604020202020204" pitchFamily="34" charset="0"/>
              <a:buNone/>
            </a:pPr>
            <a:r>
              <a:rPr lang="en-US" sz="3500" dirty="0">
                <a:solidFill>
                  <a:srgbClr val="000000"/>
                </a:solidFill>
              </a:rPr>
              <a:t> </a:t>
            </a:r>
          </a:p>
        </p:txBody>
      </p:sp>
      <p:sp>
        <p:nvSpPr>
          <p:cNvPr id="6" name="Content Placeholder 5">
            <a:extLst>
              <a:ext uri="{FF2B5EF4-FFF2-40B4-BE49-F238E27FC236}">
                <a16:creationId xmlns="" xmlns:a16="http://schemas.microsoft.com/office/drawing/2014/main" id="{83F55426-F5D6-BB4D-A623-B49F88FFFFEE}"/>
              </a:ext>
            </a:extLst>
          </p:cNvPr>
          <p:cNvSpPr>
            <a:spLocks noGrp="1"/>
          </p:cNvSpPr>
          <p:nvPr>
            <p:ph idx="4294967295"/>
          </p:nvPr>
        </p:nvSpPr>
        <p:spPr>
          <a:xfrm>
            <a:off x="2271129" y="2242320"/>
            <a:ext cx="6516032" cy="1352240"/>
          </a:xfrm>
          <a:ln>
            <a:noFill/>
          </a:ln>
        </p:spPr>
        <p:txBody>
          <a:bodyPr>
            <a:noAutofit/>
          </a:bodyPr>
          <a:lstStyle/>
          <a:p>
            <a:pPr marL="0" indent="0" algn="ctr">
              <a:buNone/>
            </a:pPr>
            <a:r>
              <a:rPr lang="en-US" sz="3600" dirty="0">
                <a:solidFill>
                  <a:schemeClr val="bg1"/>
                </a:solidFill>
                <a:latin typeface="Arial" panose="020B0604020202020204" pitchFamily="34" charset="0"/>
                <a:cs typeface="Arial" panose="020B0604020202020204" pitchFamily="34" charset="0"/>
              </a:rPr>
              <a:t>“The single biggest problem in communication is the illusion that it has taken place.”</a:t>
            </a:r>
            <a:endParaRPr lang="en-US" sz="36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7250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Callout 4">
            <a:extLst>
              <a:ext uri="{FF2B5EF4-FFF2-40B4-BE49-F238E27FC236}">
                <a16:creationId xmlns="" xmlns:a16="http://schemas.microsoft.com/office/drawing/2014/main" id="{B5C97002-1C94-9441-97B2-9D4AFF0D6431}"/>
              </a:ext>
            </a:extLst>
          </p:cNvPr>
          <p:cNvSpPr/>
          <p:nvPr/>
        </p:nvSpPr>
        <p:spPr>
          <a:xfrm>
            <a:off x="6405449" y="1285014"/>
            <a:ext cx="5542712" cy="4454002"/>
          </a:xfrm>
          <a:prstGeom prst="wedgeEllipseCallout">
            <a:avLst>
              <a:gd name="adj1" fmla="val -32073"/>
              <a:gd name="adj2" fmla="val 62500"/>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 xmlns:a16="http://schemas.microsoft.com/office/drawing/2014/main" id="{B30CE7AC-A1B6-CA46-9D1E-B5CB79148791}"/>
              </a:ext>
            </a:extLst>
          </p:cNvPr>
          <p:cNvSpPr>
            <a:spLocks noGrp="1"/>
          </p:cNvSpPr>
          <p:nvPr>
            <p:ph type="title"/>
          </p:nvPr>
        </p:nvSpPr>
        <p:spPr/>
        <p:txBody>
          <a:bodyPr/>
          <a:lstStyle/>
          <a:p>
            <a:pPr algn="ctr"/>
            <a:r>
              <a:rPr lang="en-US" dirty="0"/>
              <a:t>Processing</a:t>
            </a:r>
          </a:p>
        </p:txBody>
      </p:sp>
      <p:sp>
        <p:nvSpPr>
          <p:cNvPr id="4" name="Content Placeholder 3">
            <a:extLst>
              <a:ext uri="{FF2B5EF4-FFF2-40B4-BE49-F238E27FC236}">
                <a16:creationId xmlns="" xmlns:a16="http://schemas.microsoft.com/office/drawing/2014/main" id="{64227B55-2EDB-ED4A-856E-5B1792E3B299}"/>
              </a:ext>
            </a:extLst>
          </p:cNvPr>
          <p:cNvSpPr>
            <a:spLocks noGrp="1"/>
          </p:cNvSpPr>
          <p:nvPr>
            <p:ph idx="10"/>
          </p:nvPr>
        </p:nvSpPr>
        <p:spPr/>
        <p:txBody>
          <a:bodyPr/>
          <a:lstStyle/>
          <a:p>
            <a:pPr marL="0" indent="0" algn="ctr">
              <a:buNone/>
            </a:pPr>
            <a:r>
              <a:rPr lang="en-US" dirty="0">
                <a:solidFill>
                  <a:schemeClr val="bg1"/>
                </a:solidFill>
              </a:rPr>
              <a:t>One new idea or “Aha”</a:t>
            </a:r>
          </a:p>
        </p:txBody>
      </p:sp>
    </p:spTree>
    <p:extLst>
      <p:ext uri="{BB962C8B-B14F-4D97-AF65-F5344CB8AC3E}">
        <p14:creationId xmlns:p14="http://schemas.microsoft.com/office/powerpoint/2010/main" val="514435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A18A7F32-F30C-C240-BD29-413D216A1587}"/>
              </a:ext>
            </a:extLst>
          </p:cNvPr>
          <p:cNvSpPr>
            <a:spLocks noGrp="1"/>
          </p:cNvSpPr>
          <p:nvPr>
            <p:ph type="title"/>
          </p:nvPr>
        </p:nvSpPr>
        <p:spPr/>
        <p:txBody>
          <a:bodyPr/>
          <a:lstStyle/>
          <a:p>
            <a:r>
              <a:rPr lang="en-US" dirty="0"/>
              <a:t>Crafting Your Message</a:t>
            </a:r>
          </a:p>
        </p:txBody>
      </p:sp>
      <p:sp>
        <p:nvSpPr>
          <p:cNvPr id="4" name="Content Placeholder 3">
            <a:extLst>
              <a:ext uri="{FF2B5EF4-FFF2-40B4-BE49-F238E27FC236}">
                <a16:creationId xmlns="" xmlns:a16="http://schemas.microsoft.com/office/drawing/2014/main" id="{51548E4B-76F9-024A-A2E8-69F0B7AB7470}"/>
              </a:ext>
            </a:extLst>
          </p:cNvPr>
          <p:cNvSpPr>
            <a:spLocks noGrp="1"/>
          </p:cNvSpPr>
          <p:nvPr>
            <p:ph idx="1"/>
          </p:nvPr>
        </p:nvSpPr>
        <p:spPr/>
        <p:txBody>
          <a:bodyPr/>
          <a:lstStyle/>
          <a:p>
            <a:r>
              <a:rPr lang="en-US" dirty="0"/>
              <a:t> Title — catchy</a:t>
            </a:r>
          </a:p>
          <a:p>
            <a:r>
              <a:rPr lang="en-US" dirty="0"/>
              <a:t> Introduction — elevator pitch</a:t>
            </a:r>
          </a:p>
          <a:p>
            <a:r>
              <a:rPr lang="en-US" dirty="0"/>
              <a:t> Body — details</a:t>
            </a:r>
          </a:p>
          <a:p>
            <a:r>
              <a:rPr lang="en-US" dirty="0"/>
              <a:t> Conclusion — impact/changes</a:t>
            </a:r>
          </a:p>
          <a:p>
            <a:r>
              <a:rPr lang="en-US" dirty="0"/>
              <a:t> Questions to answer (who, what, where, when, why, and how)</a:t>
            </a:r>
          </a:p>
          <a:p>
            <a:pPr marL="0" indent="0">
              <a:buNone/>
            </a:pPr>
            <a:endParaRPr lang="en-US" dirty="0"/>
          </a:p>
        </p:txBody>
      </p:sp>
    </p:spTree>
    <p:extLst>
      <p:ext uri="{BB962C8B-B14F-4D97-AF65-F5344CB8AC3E}">
        <p14:creationId xmlns:p14="http://schemas.microsoft.com/office/powerpoint/2010/main" val="1672202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F88D03F-846D-634F-9457-B85533B31900}"/>
              </a:ext>
            </a:extLst>
          </p:cNvPr>
          <p:cNvSpPr>
            <a:spLocks noGrp="1"/>
          </p:cNvSpPr>
          <p:nvPr>
            <p:ph type="title"/>
          </p:nvPr>
        </p:nvSpPr>
        <p:spPr/>
        <p:txBody>
          <a:bodyPr>
            <a:normAutofit/>
          </a:bodyPr>
          <a:lstStyle/>
          <a:p>
            <a:r>
              <a:rPr lang="en-US" dirty="0"/>
              <a:t>Other Considerations for Crafting Your Message </a:t>
            </a:r>
          </a:p>
        </p:txBody>
      </p:sp>
      <p:sp>
        <p:nvSpPr>
          <p:cNvPr id="4" name="Content Placeholder 3">
            <a:extLst>
              <a:ext uri="{FF2B5EF4-FFF2-40B4-BE49-F238E27FC236}">
                <a16:creationId xmlns="" xmlns:a16="http://schemas.microsoft.com/office/drawing/2014/main" id="{2B4F08A0-54E6-4C43-B777-D489D9E355EA}"/>
              </a:ext>
            </a:extLst>
          </p:cNvPr>
          <p:cNvSpPr>
            <a:spLocks noGrp="1"/>
          </p:cNvSpPr>
          <p:nvPr>
            <p:ph idx="1"/>
          </p:nvPr>
        </p:nvSpPr>
        <p:spPr/>
        <p:txBody>
          <a:bodyPr/>
          <a:lstStyle/>
          <a:p>
            <a:r>
              <a:rPr lang="en-US" dirty="0"/>
              <a:t> Permissions</a:t>
            </a:r>
          </a:p>
          <a:p>
            <a:r>
              <a:rPr lang="en-US" dirty="0"/>
              <a:t> Testimonials, quotes, pictures</a:t>
            </a:r>
          </a:p>
          <a:p>
            <a:r>
              <a:rPr lang="en-US" dirty="0"/>
              <a:t> Short paragraphs — five to six sentences/one page</a:t>
            </a:r>
          </a:p>
          <a:p>
            <a:r>
              <a:rPr lang="en-US" dirty="0"/>
              <a:t> Facts only</a:t>
            </a:r>
          </a:p>
          <a:p>
            <a:r>
              <a:rPr lang="en-US" dirty="0"/>
              <a:t> Active voice</a:t>
            </a:r>
          </a:p>
          <a:p>
            <a:r>
              <a:rPr lang="en-US" dirty="0"/>
              <a:t> Use plain speak — avoid jargon</a:t>
            </a:r>
          </a:p>
        </p:txBody>
      </p:sp>
    </p:spTree>
    <p:extLst>
      <p:ext uri="{BB962C8B-B14F-4D97-AF65-F5344CB8AC3E}">
        <p14:creationId xmlns:p14="http://schemas.microsoft.com/office/powerpoint/2010/main" val="1222643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3F78A963-065F-B04C-B118-576DA2BAE044}"/>
              </a:ext>
            </a:extLst>
          </p:cNvPr>
          <p:cNvSpPr>
            <a:spLocks noGrp="1"/>
          </p:cNvSpPr>
          <p:nvPr>
            <p:ph type="title"/>
          </p:nvPr>
        </p:nvSpPr>
        <p:spPr/>
        <p:txBody>
          <a:bodyPr>
            <a:normAutofit fontScale="90000"/>
          </a:bodyPr>
          <a:lstStyle/>
          <a:p>
            <a:pPr algn="ctr"/>
            <a:r>
              <a:rPr lang="en-US" dirty="0"/>
              <a:t>Activity: A Story from the Field </a:t>
            </a:r>
          </a:p>
        </p:txBody>
      </p:sp>
      <p:sp>
        <p:nvSpPr>
          <p:cNvPr id="4" name="Content Placeholder 3">
            <a:extLst>
              <a:ext uri="{FF2B5EF4-FFF2-40B4-BE49-F238E27FC236}">
                <a16:creationId xmlns="" xmlns:a16="http://schemas.microsoft.com/office/drawing/2014/main" id="{736FB484-8655-974A-84B0-3BB252A4A87E}"/>
              </a:ext>
            </a:extLst>
          </p:cNvPr>
          <p:cNvSpPr>
            <a:spLocks noGrp="1"/>
          </p:cNvSpPr>
          <p:nvPr>
            <p:ph idx="10"/>
          </p:nvPr>
        </p:nvSpPr>
        <p:spPr/>
        <p:txBody>
          <a:bodyPr>
            <a:normAutofit/>
          </a:bodyPr>
          <a:lstStyle/>
          <a:p>
            <a:pPr marL="0" indent="0">
              <a:buNone/>
            </a:pPr>
            <a:r>
              <a:rPr lang="en-US" dirty="0"/>
              <a:t>“Failing Forward”</a:t>
            </a:r>
          </a:p>
          <a:p>
            <a:r>
              <a:rPr lang="en-US" sz="3200" dirty="0"/>
              <a:t>Term used by innovative leaders</a:t>
            </a:r>
          </a:p>
          <a:p>
            <a:r>
              <a:rPr lang="en-US" sz="3200" dirty="0"/>
              <a:t> Learn from setbacks to improve/succeed</a:t>
            </a:r>
            <a:r>
              <a:rPr lang="en-US" dirty="0"/>
              <a:t>		</a:t>
            </a:r>
          </a:p>
        </p:txBody>
      </p:sp>
    </p:spTree>
    <p:extLst>
      <p:ext uri="{BB962C8B-B14F-4D97-AF65-F5344CB8AC3E}">
        <p14:creationId xmlns:p14="http://schemas.microsoft.com/office/powerpoint/2010/main" val="1798992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Processing</a:t>
            </a:r>
          </a:p>
        </p:txBody>
      </p:sp>
      <p:sp>
        <p:nvSpPr>
          <p:cNvPr id="4" name="Content Placeholder 3">
            <a:extLst>
              <a:ext uri="{FF2B5EF4-FFF2-40B4-BE49-F238E27FC236}">
                <a16:creationId xmlns="" xmlns:a16="http://schemas.microsoft.com/office/drawing/2014/main" id="{A0FD2465-4452-E546-8554-637522ABA8B5}"/>
              </a:ext>
            </a:extLst>
          </p:cNvPr>
          <p:cNvSpPr>
            <a:spLocks noGrp="1"/>
          </p:cNvSpPr>
          <p:nvPr>
            <p:ph idx="10"/>
          </p:nvPr>
        </p:nvSpPr>
        <p:spPr/>
        <p:txBody>
          <a:bodyPr/>
          <a:lstStyle/>
          <a:p>
            <a:pPr marL="0" indent="0">
              <a:buNone/>
            </a:pPr>
            <a:r>
              <a:rPr lang="en-US" dirty="0"/>
              <a:t>Describe an experience where communicating less than positive information resulted in greater support or positive outcomes.</a:t>
            </a:r>
          </a:p>
        </p:txBody>
      </p:sp>
    </p:spTree>
    <p:extLst>
      <p:ext uri="{BB962C8B-B14F-4D97-AF65-F5344CB8AC3E}">
        <p14:creationId xmlns:p14="http://schemas.microsoft.com/office/powerpoint/2010/main" val="252847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Importance of Communicating Results</a:t>
            </a:r>
          </a:p>
        </p:txBody>
      </p:sp>
      <p:sp>
        <p:nvSpPr>
          <p:cNvPr id="4" name="Content Placeholder 3">
            <a:extLst>
              <a:ext uri="{FF2B5EF4-FFF2-40B4-BE49-F238E27FC236}">
                <a16:creationId xmlns="" xmlns:a16="http://schemas.microsoft.com/office/drawing/2014/main" id="{4395D524-F0EA-E642-83E8-91FC9F6F7D29}"/>
              </a:ext>
            </a:extLst>
          </p:cNvPr>
          <p:cNvSpPr>
            <a:spLocks noGrp="1"/>
          </p:cNvSpPr>
          <p:nvPr>
            <p:ph idx="1"/>
          </p:nvPr>
        </p:nvSpPr>
        <p:spPr/>
        <p:txBody>
          <a:bodyPr/>
          <a:lstStyle/>
          <a:p>
            <a:r>
              <a:rPr lang="en-US" dirty="0"/>
              <a:t> Growth and improvement</a:t>
            </a:r>
          </a:p>
          <a:p>
            <a:r>
              <a:rPr lang="en-US" dirty="0"/>
              <a:t> Secure additional buy-in and/or support</a:t>
            </a:r>
          </a:p>
          <a:p>
            <a:r>
              <a:rPr lang="en-US" dirty="0"/>
              <a:t> Funding</a:t>
            </a:r>
          </a:p>
          <a:p>
            <a:r>
              <a:rPr lang="en-US" dirty="0"/>
              <a:t> Help others</a:t>
            </a:r>
          </a:p>
        </p:txBody>
      </p:sp>
    </p:spTree>
    <p:extLst>
      <p:ext uri="{BB962C8B-B14F-4D97-AF65-F5344CB8AC3E}">
        <p14:creationId xmlns:p14="http://schemas.microsoft.com/office/powerpoint/2010/main" val="1739225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 Review</a:t>
            </a:r>
          </a:p>
        </p:txBody>
      </p:sp>
      <p:sp>
        <p:nvSpPr>
          <p:cNvPr id="4" name="Content Placeholder 3">
            <a:extLst>
              <a:ext uri="{FF2B5EF4-FFF2-40B4-BE49-F238E27FC236}">
                <a16:creationId xmlns="" xmlns:a16="http://schemas.microsoft.com/office/drawing/2014/main" id="{24D28957-BF4E-4546-A047-52F7E856BB52}"/>
              </a:ext>
            </a:extLst>
          </p:cNvPr>
          <p:cNvSpPr>
            <a:spLocks noGrp="1"/>
          </p:cNvSpPr>
          <p:nvPr>
            <p:ph idx="1"/>
          </p:nvPr>
        </p:nvSpPr>
        <p:spPr/>
        <p:txBody>
          <a:bodyPr/>
          <a:lstStyle/>
          <a:p>
            <a:pPr marL="0" indent="0">
              <a:buNone/>
            </a:pPr>
            <a:r>
              <a:rPr lang="en-US" dirty="0"/>
              <a:t>We discussed:</a:t>
            </a:r>
          </a:p>
          <a:p>
            <a:r>
              <a:rPr lang="en-US" dirty="0"/>
              <a:t> Questions to consider in creating your communications strategy and crafting your key messages and stories</a:t>
            </a:r>
          </a:p>
          <a:p>
            <a:r>
              <a:rPr lang="en-US" dirty="0"/>
              <a:t> Additional guidelines and resources to consider  </a:t>
            </a:r>
          </a:p>
          <a:p>
            <a:endParaRPr lang="en-US" dirty="0"/>
          </a:p>
          <a:p>
            <a:pPr marL="0" indent="0">
              <a:buNone/>
            </a:pPr>
            <a:r>
              <a:rPr lang="en-US" dirty="0"/>
              <a:t>Be sure to check out Handout #4: Additional Resources</a:t>
            </a:r>
          </a:p>
          <a:p>
            <a:endParaRPr lang="en-US" dirty="0"/>
          </a:p>
        </p:txBody>
      </p:sp>
    </p:spTree>
    <p:extLst>
      <p:ext uri="{BB962C8B-B14F-4D97-AF65-F5344CB8AC3E}">
        <p14:creationId xmlns:p14="http://schemas.microsoft.com/office/powerpoint/2010/main" val="2814446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9C00AA9B-F972-2A42-9E53-490A08EFCC07}"/>
              </a:ext>
            </a:extLst>
          </p:cNvPr>
          <p:cNvSpPr>
            <a:spLocks noGrp="1"/>
          </p:cNvSpPr>
          <p:nvPr>
            <p:ph type="title"/>
          </p:nvPr>
        </p:nvSpPr>
        <p:spPr/>
        <p:txBody>
          <a:bodyPr/>
          <a:lstStyle/>
          <a:p>
            <a:pPr algn="ctr"/>
            <a:r>
              <a:rPr lang="en-US" dirty="0"/>
              <a:t>Closing Activity </a:t>
            </a:r>
          </a:p>
        </p:txBody>
      </p:sp>
      <p:sp>
        <p:nvSpPr>
          <p:cNvPr id="2" name="Content Placeholder 1">
            <a:extLst>
              <a:ext uri="{FF2B5EF4-FFF2-40B4-BE49-F238E27FC236}">
                <a16:creationId xmlns="" xmlns:a16="http://schemas.microsoft.com/office/drawing/2014/main" id="{87B92ECF-9152-F540-943F-4B015B3CB301}"/>
              </a:ext>
            </a:extLst>
          </p:cNvPr>
          <p:cNvSpPr>
            <a:spLocks noGrp="1"/>
          </p:cNvSpPr>
          <p:nvPr>
            <p:ph idx="10"/>
          </p:nvPr>
        </p:nvSpPr>
        <p:spPr/>
        <p:txBody>
          <a:bodyPr/>
          <a:lstStyle/>
          <a:p>
            <a:pPr marL="0" indent="0">
              <a:buNone/>
            </a:pPr>
            <a:r>
              <a:rPr lang="en-US" dirty="0"/>
              <a:t>What is one school health result or accomplishment that you have or that you now plan to communicate to key stakeholders?</a:t>
            </a:r>
          </a:p>
        </p:txBody>
      </p:sp>
    </p:spTree>
    <p:extLst>
      <p:ext uri="{BB962C8B-B14F-4D97-AF65-F5344CB8AC3E}">
        <p14:creationId xmlns:p14="http://schemas.microsoft.com/office/powerpoint/2010/main" val="368327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786BE372-1D69-DD4D-A2C0-0A456B566725}"/>
              </a:ext>
            </a:extLst>
          </p:cNvPr>
          <p:cNvSpPr txBox="1"/>
          <p:nvPr/>
        </p:nvSpPr>
        <p:spPr>
          <a:xfrm>
            <a:off x="558799" y="1026194"/>
            <a:ext cx="5046133" cy="2800767"/>
          </a:xfrm>
          <a:prstGeom prst="rect">
            <a:avLst/>
          </a:prstGeom>
          <a:noFill/>
        </p:spPr>
        <p:txBody>
          <a:bodyPr wrap="square" rtlCol="0">
            <a:spAutoFit/>
          </a:bodyPr>
          <a:lstStyle/>
          <a:p>
            <a:pPr algn="ctr"/>
            <a:r>
              <a:rPr lang="en-US" sz="8800" b="1" dirty="0">
                <a:solidFill>
                  <a:schemeClr val="bg1"/>
                </a:solidFill>
                <a:latin typeface="Bookman Old Style" panose="02050604050505020204" pitchFamily="18" charset="0"/>
              </a:rPr>
              <a:t>Thank You!</a:t>
            </a:r>
          </a:p>
        </p:txBody>
      </p:sp>
      <p:sp>
        <p:nvSpPr>
          <p:cNvPr id="4" name="TextBox 3">
            <a:extLst>
              <a:ext uri="{FF2B5EF4-FFF2-40B4-BE49-F238E27FC236}">
                <a16:creationId xmlns="" xmlns:a16="http://schemas.microsoft.com/office/drawing/2014/main" id="{10DDD831-9DA1-8445-8D48-51FBE3953E0C}"/>
              </a:ext>
            </a:extLst>
          </p:cNvPr>
          <p:cNvSpPr txBox="1"/>
          <p:nvPr/>
        </p:nvSpPr>
        <p:spPr>
          <a:xfrm>
            <a:off x="2826328" y="5813488"/>
            <a:ext cx="3719945" cy="461665"/>
          </a:xfrm>
          <a:prstGeom prst="rect">
            <a:avLst/>
          </a:prstGeom>
          <a:noFill/>
        </p:spPr>
        <p:txBody>
          <a:bodyPr wrap="square" rtlCol="0">
            <a:spAutoFit/>
          </a:bodyPr>
          <a:lstStyle/>
          <a:p>
            <a:r>
              <a:rPr lang="en-US" sz="2400" dirty="0"/>
              <a:t>Trainer Contact Info HERE</a:t>
            </a:r>
          </a:p>
        </p:txBody>
      </p:sp>
    </p:spTree>
    <p:extLst>
      <p:ext uri="{BB962C8B-B14F-4D97-AF65-F5344CB8AC3E}">
        <p14:creationId xmlns:p14="http://schemas.microsoft.com/office/powerpoint/2010/main" val="16738946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077504-C7BC-4340-8D25-3EA11DD3931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 xmlns:a16="http://schemas.microsoft.com/office/drawing/2014/main" id="{820D0461-C000-DC43-A616-70BBB4C7E55A}"/>
              </a:ext>
            </a:extLst>
          </p:cNvPr>
          <p:cNvSpPr>
            <a:spLocks noGrp="1"/>
          </p:cNvSpPr>
          <p:nvPr>
            <p:ph idx="4294967295"/>
          </p:nvPr>
        </p:nvSpPr>
        <p:spPr>
          <a:xfrm>
            <a:off x="609600" y="2225820"/>
            <a:ext cx="11166088" cy="4351338"/>
          </a:xfrm>
        </p:spPr>
        <p:txBody>
          <a:bodyPr>
            <a:normAutofit fontScale="92500" lnSpcReduction="10000"/>
          </a:bodyPr>
          <a:lstStyle/>
          <a:p>
            <a:pPr marL="0" indent="0">
              <a:buNone/>
            </a:pPr>
            <a:r>
              <a:rPr lang="en-US" sz="3800" dirty="0"/>
              <a:t>Centers for Disease Control and Prevention. (2008). </a:t>
            </a:r>
            <a:r>
              <a:rPr lang="en-US" sz="3800" i="1" dirty="0">
                <a:latin typeface="Arial Narrow" panose="020B0604020202020204" pitchFamily="34" charset="0"/>
                <a:cs typeface="Arial Narrow" panose="020B0604020202020204" pitchFamily="34" charset="0"/>
              </a:rPr>
              <a:t>How to develop a success story</a:t>
            </a:r>
            <a:r>
              <a:rPr lang="en-US" sz="3800" dirty="0"/>
              <a:t> [PDF]. </a:t>
            </a:r>
            <a:r>
              <a:rPr lang="en-US" sz="3800" u="sng" dirty="0">
                <a:solidFill>
                  <a:schemeClr val="tx1"/>
                </a:solidFill>
                <a:hlinkClick r:id="rId2" action="ppaction://hlinkfile"/>
              </a:rPr>
              <a:t>cdc.gov/</a:t>
            </a:r>
            <a:r>
              <a:rPr lang="en-US" sz="3800" u="sng" dirty="0" err="1">
                <a:solidFill>
                  <a:schemeClr val="tx1"/>
                </a:solidFill>
                <a:hlinkClick r:id="rId2" action="ppaction://hlinkfile"/>
              </a:rPr>
              <a:t>healthyschools</a:t>
            </a:r>
            <a:r>
              <a:rPr lang="en-US" sz="3800" u="sng" dirty="0">
                <a:solidFill>
                  <a:schemeClr val="tx1"/>
                </a:solidFill>
                <a:hlinkClick r:id="rId2" action="ppaction://hlinkfile"/>
              </a:rPr>
              <a:t>/stories/pdf/howto_create_success_story.pdf</a:t>
            </a:r>
            <a:r>
              <a:rPr lang="en-US" sz="3800" dirty="0" smtClean="0">
                <a:solidFill>
                  <a:schemeClr val="tx1"/>
                </a:solidFill>
              </a:rPr>
              <a:t/>
            </a:r>
            <a:br>
              <a:rPr lang="en-US" sz="3800" dirty="0" smtClean="0">
                <a:solidFill>
                  <a:schemeClr val="tx1"/>
                </a:solidFill>
              </a:rPr>
            </a:br>
            <a:endParaRPr lang="en-US" sz="3800" dirty="0" smtClean="0">
              <a:solidFill>
                <a:schemeClr val="tx1"/>
              </a:solidFill>
            </a:endParaRPr>
          </a:p>
          <a:p>
            <a:pPr marL="0" indent="0">
              <a:buNone/>
            </a:pPr>
            <a:r>
              <a:rPr lang="en-US" sz="3800" dirty="0" smtClean="0"/>
              <a:t>National Association of Chronic Disease Directors (NACDD). (2018). </a:t>
            </a:r>
            <a:r>
              <a:rPr lang="en-US" sz="3800" i="1" dirty="0" smtClean="0">
                <a:latin typeface="Arial Narrow" panose="020B0604020202020204" pitchFamily="34" charset="0"/>
                <a:cs typeface="Arial Narrow" panose="020B0604020202020204" pitchFamily="34" charset="0"/>
              </a:rPr>
              <a:t>Sharing success: A step-by-step guide for communicating school health achievements </a:t>
            </a:r>
            <a:r>
              <a:rPr lang="en-US" sz="3800" dirty="0" smtClean="0"/>
              <a:t>[PDF]. </a:t>
            </a:r>
            <a:r>
              <a:rPr lang="en-US" sz="4000" dirty="0">
                <a:hlinkClick r:id="rId3"/>
              </a:rPr>
              <a:t>https://cdn.ymaws.com/www.chronicdisease.org/resource/resmgr/school_health/nacdd_sharing_success_guide_.pdf</a:t>
            </a:r>
            <a:endParaRPr lang="en-US" dirty="0"/>
          </a:p>
        </p:txBody>
      </p:sp>
    </p:spTree>
    <p:extLst>
      <p:ext uri="{BB962C8B-B14F-4D97-AF65-F5344CB8AC3E}">
        <p14:creationId xmlns:p14="http://schemas.microsoft.com/office/powerpoint/2010/main" val="30538244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9489D53B-E3F3-2948-983E-C40327E4D416}"/>
              </a:ext>
            </a:extLst>
          </p:cNvPr>
          <p:cNvSpPr>
            <a:spLocks noGrp="1"/>
          </p:cNvSpPr>
          <p:nvPr>
            <p:ph type="title"/>
          </p:nvPr>
        </p:nvSpPr>
        <p:spPr/>
        <p:txBody>
          <a:bodyPr/>
          <a:lstStyle/>
          <a:p>
            <a:r>
              <a:rPr lang="en-US" dirty="0"/>
              <a:t>Disclaimer</a:t>
            </a:r>
          </a:p>
        </p:txBody>
      </p:sp>
      <p:sp>
        <p:nvSpPr>
          <p:cNvPr id="4" name="Content Placeholder 4">
            <a:extLst>
              <a:ext uri="{FF2B5EF4-FFF2-40B4-BE49-F238E27FC236}">
                <a16:creationId xmlns="" xmlns:a16="http://schemas.microsoft.com/office/drawing/2014/main" id="{BB1060F0-98F5-4045-BFA5-60EBE707F549}"/>
              </a:ext>
            </a:extLst>
          </p:cNvPr>
          <p:cNvSpPr>
            <a:spLocks noGrp="1"/>
          </p:cNvSpPr>
          <p:nvPr>
            <p:ph idx="1"/>
          </p:nvPr>
        </p:nvSpPr>
        <p:spPr>
          <a:xfrm>
            <a:off x="838200" y="2308225"/>
            <a:ext cx="10515600" cy="4190874"/>
          </a:xfrm>
        </p:spPr>
        <p:txBody>
          <a:bodyPr/>
          <a:lstStyle/>
          <a:p>
            <a:pPr marL="0" indent="0">
              <a:buNone/>
            </a:pPr>
            <a:r>
              <a:rPr lang="en-US" dirty="0"/>
              <a:t>This project was supported by Cooperative Agreement Number NU38OT000315, funded by the National Center for Chronic Disease Prevention and Health Promotion, Division of Population Health, School Health Branch, from the Centers for Disease Control and Prevention. Contents are solely the responsibility of the authors and do not necessarily represent the official views of the Centers for Disease Control and Prevention or the Department of Health and Human Services.</a:t>
            </a:r>
          </a:p>
          <a:p>
            <a:pPr marL="0" indent="0">
              <a:buNone/>
            </a:pPr>
            <a:endParaRPr lang="en-US" dirty="0"/>
          </a:p>
        </p:txBody>
      </p:sp>
    </p:spTree>
    <p:extLst>
      <p:ext uri="{BB962C8B-B14F-4D97-AF65-F5344CB8AC3E}">
        <p14:creationId xmlns:p14="http://schemas.microsoft.com/office/powerpoint/2010/main" val="3632039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WCWS CDC new">
      <a:dk1>
        <a:srgbClr val="12758A"/>
      </a:dk1>
      <a:lt1>
        <a:srgbClr val="FFFFFF"/>
      </a:lt1>
      <a:dk2>
        <a:srgbClr val="1E9AAF"/>
      </a:dk2>
      <a:lt2>
        <a:srgbClr val="FFD70B"/>
      </a:lt2>
      <a:accent1>
        <a:srgbClr val="FEBF33"/>
      </a:accent1>
      <a:accent2>
        <a:srgbClr val="1E9AAF"/>
      </a:accent2>
      <a:accent3>
        <a:srgbClr val="A5A5A5"/>
      </a:accent3>
      <a:accent4>
        <a:srgbClr val="799F3F"/>
      </a:accent4>
      <a:accent5>
        <a:srgbClr val="A3DDF0"/>
      </a:accent5>
      <a:accent6>
        <a:srgbClr val="A1CD3A"/>
      </a:accent6>
      <a:hlink>
        <a:srgbClr val="12758A"/>
      </a:hlink>
      <a:folHlink>
        <a:srgbClr val="954F72"/>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23F0B612BD952A4A9C7D5647F0583BAD" ma:contentTypeVersion="1" ma:contentTypeDescription="Create a new document." ma:contentTypeScope="" ma:versionID="6e00a8af73025e6c6b4c0bbf1a90d87d">
  <xsd:schema xmlns:xsd="http://www.w3.org/2001/XMLSchema" xmlns:xs="http://www.w3.org/2001/XMLSchema" xmlns:p="http://schemas.microsoft.com/office/2006/metadata/properties" xmlns:ns2="2b13dd97-7bb8-4fef-b994-c93242b87804" targetNamespace="http://schemas.microsoft.com/office/2006/metadata/properties" ma:root="true" ma:fieldsID="a11ac2ff0284ec3ab40c0e8ecf9e88ac" ns2:_="">
    <xsd:import namespace="2b13dd97-7bb8-4fef-b994-c93242b8780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13dd97-7bb8-4fef-b994-c93242b8780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2b13dd97-7bb8-4fef-b994-c93242b87804">A22TNDR37WPX-2086662323-114</_dlc_DocId>
    <_dlc_DocIdUrl xmlns="2b13dd97-7bb8-4fef-b994-c93242b87804">
      <Url>https://esp.cdc.gov/sites/nccdphp/DIV/DPH/SHB/_layouts/15/DocIdRedir.aspx?ID=A22TNDR37WPX-2086662323-114</Url>
      <Description>A22TNDR37WPX-2086662323-114</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9A6D0A-AC9C-4C06-A3CE-1FB2EDFBAEE9}">
  <ds:schemaRefs>
    <ds:schemaRef ds:uri="http://schemas.microsoft.com/sharepoint/events"/>
  </ds:schemaRefs>
</ds:datastoreItem>
</file>

<file path=customXml/itemProps2.xml><?xml version="1.0" encoding="utf-8"?>
<ds:datastoreItem xmlns:ds="http://schemas.openxmlformats.org/officeDocument/2006/customXml" ds:itemID="{7797CAF3-D39B-4758-9A52-A4EDC6AC68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13dd97-7bb8-4fef-b994-c93242b878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3C5ADE-0EE2-45A4-ABCC-3C20F62820C6}">
  <ds:schemaRefs>
    <ds:schemaRef ds:uri="http://schemas.microsoft.com/office/2006/documentManagement/types"/>
    <ds:schemaRef ds:uri="http://purl.org/dc/dcmitype/"/>
    <ds:schemaRef ds:uri="http://schemas.microsoft.com/office/2006/metadata/properties"/>
    <ds:schemaRef ds:uri="http://purl.org/dc/elements/1.1/"/>
    <ds:schemaRef ds:uri="http://schemas.microsoft.com/office/infopath/2007/PartnerControls"/>
    <ds:schemaRef ds:uri="http://purl.org/dc/terms/"/>
    <ds:schemaRef ds:uri="2b13dd97-7bb8-4fef-b994-c93242b87804"/>
    <ds:schemaRef ds:uri="http://www.w3.org/XML/1998/namespace"/>
    <ds:schemaRef ds:uri="http://schemas.openxmlformats.org/package/2006/metadata/core-properties"/>
  </ds:schemaRefs>
</ds:datastoreItem>
</file>

<file path=customXml/itemProps4.xml><?xml version="1.0" encoding="utf-8"?>
<ds:datastoreItem xmlns:ds="http://schemas.openxmlformats.org/officeDocument/2006/customXml" ds:itemID="{F1AA61D2-B5EF-4049-AC3E-AE52C3C752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25395</TotalTime>
  <Words>836</Words>
  <Application>Microsoft Office PowerPoint</Application>
  <PresentationFormat>Widescreen</PresentationFormat>
  <Paragraphs>229</Paragraphs>
  <Slides>17</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Bookman Old Style</vt:lpstr>
      <vt:lpstr>Franklin Gothic Book</vt:lpstr>
      <vt:lpstr>Arial Narrow</vt:lpstr>
      <vt:lpstr>Arial Narrow Regular</vt:lpstr>
      <vt:lpstr>Wingdings</vt:lpstr>
      <vt:lpstr>Office Theme</vt:lpstr>
      <vt:lpstr>PowerPoint Presentation</vt:lpstr>
      <vt:lpstr>On our Agenda . . .</vt:lpstr>
      <vt:lpstr>Objectives</vt:lpstr>
      <vt:lpstr>Materials</vt:lpstr>
      <vt:lpstr>Warm-Up Activity</vt:lpstr>
      <vt:lpstr>PowerPoint Presentation</vt:lpstr>
      <vt:lpstr>Processing</vt:lpstr>
      <vt:lpstr>Crafting Your Message</vt:lpstr>
      <vt:lpstr>Other Considerations for Crafting Your Message </vt:lpstr>
      <vt:lpstr>Activity: A Story from the Field </vt:lpstr>
      <vt:lpstr>Processing</vt:lpstr>
      <vt:lpstr>Importance of Communicating Results</vt:lpstr>
      <vt:lpstr>In Review</vt:lpstr>
      <vt:lpstr>Closing Activity </vt:lpstr>
      <vt:lpstr>PowerPoint Presentation</vt:lpstr>
      <vt:lpstr>References</vt:lpstr>
      <vt:lpstr>Disclaimer</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Lara Peck</dc:creator>
  <cp:lastModifiedBy>Audi L</cp:lastModifiedBy>
  <cp:revision>190</cp:revision>
  <cp:lastPrinted>2019-05-07T23:33:30Z</cp:lastPrinted>
  <dcterms:created xsi:type="dcterms:W3CDTF">2019-04-28T18:07:15Z</dcterms:created>
  <dcterms:modified xsi:type="dcterms:W3CDTF">2020-02-27T19:35:03Z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0x01010023F0B612BD952A4A9C7D5647F0583BAD</vt:lpwstr>
  </property>
  <property fmtid="{D5CDD505-2E9C-101B-9397-08002B2CF9AE}" pid="3" name="_dlc_DocIdItemGuid">
    <vt:lpwstr>a2597979-de2d-4d9f-b8ed-ca6549accc2a</vt:lpwstr>
  </property>
</Properties>
</file>