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24"/>
  </p:notesMasterIdLst>
  <p:handoutMasterIdLst>
    <p:handoutMasterId r:id="rId25"/>
  </p:handoutMasterIdLst>
  <p:sldIdLst>
    <p:sldId id="283" r:id="rId6"/>
    <p:sldId id="284" r:id="rId7"/>
    <p:sldId id="467" r:id="rId8"/>
    <p:sldId id="286" r:id="rId9"/>
    <p:sldId id="481" r:id="rId10"/>
    <p:sldId id="289" r:id="rId11"/>
    <p:sldId id="483" r:id="rId12"/>
    <p:sldId id="484" r:id="rId13"/>
    <p:sldId id="485" r:id="rId14"/>
    <p:sldId id="486" r:id="rId15"/>
    <p:sldId id="474" r:id="rId16"/>
    <p:sldId id="475" r:id="rId17"/>
    <p:sldId id="476" r:id="rId18"/>
    <p:sldId id="477" r:id="rId19"/>
    <p:sldId id="478" r:id="rId20"/>
    <p:sldId id="470" r:id="rId21"/>
    <p:sldId id="479" r:id="rId22"/>
    <p:sldId id="487" r:id="rId23"/>
  </p:sldIdLst>
  <p:sldSz cx="12192000" cy="6858000"/>
  <p:notesSz cx="6858000" cy="9144000"/>
  <p:embeddedFontLst>
    <p:embeddedFont>
      <p:font typeface="Arial Narrow Regular" panose="020B0604020202020204" charset="0"/>
      <p:regular r:id="rId26"/>
      <p:bold r:id="rId27"/>
      <p:italic r:id="rId28"/>
      <p:boldItalic r:id="rId29"/>
    </p:embeddedFont>
    <p:embeddedFont>
      <p:font typeface="Yu Gothic Light" panose="020B0300000000000000" pitchFamily="34" charset="-128"/>
      <p:regular r:id="rId30"/>
    </p:embeddedFont>
    <p:embeddedFont>
      <p:font typeface="Bookman Old Style" panose="02050604050505020204" pitchFamily="18" charset="0"/>
      <p:regular r:id="rId31"/>
      <p:bold r:id="rId32"/>
      <p:italic r:id="rId33"/>
      <p:boldItalic r:id="rId34"/>
    </p:embeddedFont>
    <p:embeddedFont>
      <p:font typeface="Franklin Gothic Book" panose="020B0503020102020204" pitchFamily="34" charset="0"/>
      <p:regular r:id="rId35"/>
      <p:italic r:id="rId36"/>
    </p:embeddedFont>
    <p:embeddedFont>
      <p:font typeface="Arial Narrow" panose="020B0606020202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4" userDrawn="1">
          <p15:clr>
            <a:srgbClr val="A4A3A4"/>
          </p15:clr>
        </p15:guide>
        <p15:guide id="2" pos="11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gogna, Bridget (CDC/DDNID/NCCDPHP/DPH)" initials="BB(" lastIdx="3" clrIdx="0"/>
  <p:cmAuthor id="2" name="Fahrenbruch, Melissa (CDC/DDNID/NCCDPHP/DPH)" initials="FM(" lastIdx="7" clrIdx="1"/>
  <p:cmAuthor id="3" name="Christi Kay" initials="CK" lastIdx="1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E89A1"/>
    <a:srgbClr val="FDC22F"/>
    <a:srgbClr val="A9CD3A"/>
    <a:srgbClr val="A8DAEB"/>
    <a:srgbClr val="359C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7"/>
    <p:restoredTop sz="60321" autoAdjust="0"/>
  </p:normalViewPr>
  <p:slideViewPr>
    <p:cSldViewPr snapToGrid="0" snapToObjects="1">
      <p:cViewPr>
        <p:scale>
          <a:sx n="59" d="100"/>
          <a:sy n="59" d="100"/>
        </p:scale>
        <p:origin x="1968" y="32"/>
      </p:cViewPr>
      <p:guideLst>
        <p:guide orient="horz" pos="3144"/>
        <p:guide pos="1128"/>
      </p:guideLst>
    </p:cSldViewPr>
  </p:slideViewPr>
  <p:notesTextViewPr>
    <p:cViewPr>
      <p:scale>
        <a:sx n="95" d="100"/>
        <a:sy n="95" d="100"/>
      </p:scale>
      <p:origin x="0" y="0"/>
    </p:cViewPr>
  </p:notesTextViewPr>
  <p:sorterViewPr>
    <p:cViewPr>
      <p:scale>
        <a:sx n="66" d="100"/>
        <a:sy n="66" d="100"/>
      </p:scale>
      <p:origin x="0" y="0"/>
    </p:cViewPr>
  </p:sorterViewPr>
  <p:notesViewPr>
    <p:cSldViewPr snapToGrid="0" snapToObjects="1">
      <p:cViewPr varScale="1">
        <p:scale>
          <a:sx n="73" d="100"/>
          <a:sy n="73" d="100"/>
        </p:scale>
        <p:origin x="290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5.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ADEB61-A911-E349-BD24-2E3CFB6F310C}" type="doc">
      <dgm:prSet loTypeId="urn:microsoft.com/office/officeart/2005/8/layout/cycle2" loCatId="" qsTypeId="urn:microsoft.com/office/officeart/2005/8/quickstyle/simple1" qsCatId="simple" csTypeId="urn:microsoft.com/office/officeart/2005/8/colors/accent2_2" csCatId="accent2" phldr="1"/>
      <dgm:spPr/>
      <dgm:t>
        <a:bodyPr/>
        <a:lstStyle/>
        <a:p>
          <a:endParaRPr lang="en-US"/>
        </a:p>
      </dgm:t>
    </dgm:pt>
    <dgm:pt modelId="{94AAB78B-5EDE-BD48-BC28-E976D36994CE}">
      <dgm:prSet phldrT="[Text]" custT="1"/>
      <dgm:spPr/>
      <dgm:t>
        <a:bodyPr/>
        <a:lstStyle/>
        <a:p>
          <a:pPr>
            <a:buNone/>
          </a:pPr>
          <a:r>
            <a:rPr lang="en-US" sz="1700" dirty="0"/>
            <a:t>Focus on Administrative Buy-in and Support</a:t>
          </a:r>
        </a:p>
      </dgm:t>
    </dgm:pt>
    <dgm:pt modelId="{A8FF4C50-5FE2-A14F-B626-6E66B914887D}" type="parTrans" cxnId="{777CFEAD-0A76-194F-8E0B-E23D5066E288}">
      <dgm:prSet/>
      <dgm:spPr/>
      <dgm:t>
        <a:bodyPr/>
        <a:lstStyle/>
        <a:p>
          <a:endParaRPr lang="en-US"/>
        </a:p>
      </dgm:t>
    </dgm:pt>
    <dgm:pt modelId="{92966EAA-C58B-2545-9CA8-E609AB5D1D3A}" type="sibTrans" cxnId="{777CFEAD-0A76-194F-8E0B-E23D5066E288}">
      <dgm:prSet/>
      <dgm:spPr/>
      <dgm:t>
        <a:bodyPr/>
        <a:lstStyle/>
        <a:p>
          <a:endParaRPr lang="en-US"/>
        </a:p>
      </dgm:t>
    </dgm:pt>
    <dgm:pt modelId="{0ADBDBD9-52B8-A248-B410-9C7340E59985}">
      <dgm:prSet phldrT="[Text]"/>
      <dgm:spPr/>
      <dgm:t>
        <a:bodyPr/>
        <a:lstStyle/>
        <a:p>
          <a:pPr>
            <a:buFont typeface="Arial" panose="020B0604020202020204" pitchFamily="34" charset="0"/>
            <a:buNone/>
          </a:pPr>
          <a:r>
            <a:rPr lang="en-US"/>
            <a:t>Identify WSCC Coordinator or Team Leaders</a:t>
          </a:r>
          <a:endParaRPr lang="en-US" dirty="0"/>
        </a:p>
      </dgm:t>
    </dgm:pt>
    <dgm:pt modelId="{97A47BCC-6790-0247-84AD-D29D7D7A5A7A}" type="parTrans" cxnId="{E2AAD8B3-6378-2544-AD84-41039F8EF9EE}">
      <dgm:prSet/>
      <dgm:spPr/>
      <dgm:t>
        <a:bodyPr/>
        <a:lstStyle/>
        <a:p>
          <a:endParaRPr lang="en-US"/>
        </a:p>
      </dgm:t>
    </dgm:pt>
    <dgm:pt modelId="{08099E51-2E1D-D943-972C-200D2C7474DA}" type="sibTrans" cxnId="{E2AAD8B3-6378-2544-AD84-41039F8EF9EE}">
      <dgm:prSet/>
      <dgm:spPr/>
      <dgm:t>
        <a:bodyPr/>
        <a:lstStyle/>
        <a:p>
          <a:endParaRPr lang="en-US"/>
        </a:p>
      </dgm:t>
    </dgm:pt>
    <dgm:pt modelId="{1173D83C-E82D-8341-A3C9-15C419444BF5}">
      <dgm:prSet phldrT="[Text]"/>
      <dgm:spPr/>
      <dgm:t>
        <a:bodyPr/>
        <a:lstStyle/>
        <a:p>
          <a:pPr>
            <a:buFont typeface="Arial" panose="020B0604020202020204" pitchFamily="34" charset="0"/>
            <a:buNone/>
          </a:pPr>
          <a:r>
            <a:rPr lang="en-US" dirty="0"/>
            <a:t>Assemble a District and/or School Team</a:t>
          </a:r>
        </a:p>
      </dgm:t>
    </dgm:pt>
    <dgm:pt modelId="{33E62647-9E1E-CB4B-B5D5-CD6C87E6DF22}" type="parTrans" cxnId="{071A0908-B406-6B42-890F-7B3E00F0D4B9}">
      <dgm:prSet/>
      <dgm:spPr/>
      <dgm:t>
        <a:bodyPr/>
        <a:lstStyle/>
        <a:p>
          <a:endParaRPr lang="en-US"/>
        </a:p>
      </dgm:t>
    </dgm:pt>
    <dgm:pt modelId="{652C1B9F-F89D-1A4F-98E0-73E74D03FAE2}" type="sibTrans" cxnId="{071A0908-B406-6B42-890F-7B3E00F0D4B9}">
      <dgm:prSet/>
      <dgm:spPr/>
      <dgm:t>
        <a:bodyPr/>
        <a:lstStyle/>
        <a:p>
          <a:endParaRPr lang="en-US"/>
        </a:p>
      </dgm:t>
    </dgm:pt>
    <dgm:pt modelId="{9E1700BC-63ED-A044-A2D0-36560A0C1E39}">
      <dgm:prSet phldrT="[Text]"/>
      <dgm:spPr/>
      <dgm:t>
        <a:bodyPr/>
        <a:lstStyle/>
        <a:p>
          <a:pPr>
            <a:buFont typeface="Arial" panose="020B0604020202020204" pitchFamily="34" charset="0"/>
            <a:buNone/>
          </a:pPr>
          <a:r>
            <a:rPr lang="en-US" dirty="0"/>
            <a:t>Assess and Plan </a:t>
          </a:r>
          <a:br>
            <a:rPr lang="en-US" dirty="0"/>
          </a:br>
          <a:r>
            <a:rPr lang="en-US" dirty="0"/>
            <a:t>WSCC Efforts</a:t>
          </a:r>
        </a:p>
      </dgm:t>
    </dgm:pt>
    <dgm:pt modelId="{245340D2-B54B-9C4B-9488-564C54BF8851}" type="parTrans" cxnId="{A290B0ED-39EA-3B4D-855A-4C67F55BB41A}">
      <dgm:prSet/>
      <dgm:spPr/>
      <dgm:t>
        <a:bodyPr/>
        <a:lstStyle/>
        <a:p>
          <a:endParaRPr lang="en-US"/>
        </a:p>
      </dgm:t>
    </dgm:pt>
    <dgm:pt modelId="{C038B0AE-45BF-1340-8051-8B4D03FE41C9}" type="sibTrans" cxnId="{A290B0ED-39EA-3B4D-855A-4C67F55BB41A}">
      <dgm:prSet/>
      <dgm:spPr/>
      <dgm:t>
        <a:bodyPr/>
        <a:lstStyle/>
        <a:p>
          <a:endParaRPr lang="en-US"/>
        </a:p>
      </dgm:t>
    </dgm:pt>
    <dgm:pt modelId="{5861CFD8-3CD8-624D-ADD5-5D26C5719B6D}">
      <dgm:prSet phldrT="[Text]" custT="1"/>
      <dgm:spPr/>
      <dgm:t>
        <a:bodyPr/>
        <a:lstStyle/>
        <a:p>
          <a:pPr>
            <a:buFont typeface="Arial" panose="020B0604020202020204" pitchFamily="34" charset="0"/>
            <a:buNone/>
          </a:pPr>
          <a:r>
            <a:rPr lang="en-US" sz="1800"/>
            <a:t>Implement the Plan</a:t>
          </a:r>
          <a:endParaRPr lang="en-US" sz="1800" dirty="0"/>
        </a:p>
      </dgm:t>
    </dgm:pt>
    <dgm:pt modelId="{EE76475B-D69A-7C4D-AF98-C40568124BC7}" type="parTrans" cxnId="{D186F234-F656-924B-A8BE-EC5E91D3AD4E}">
      <dgm:prSet/>
      <dgm:spPr/>
      <dgm:t>
        <a:bodyPr/>
        <a:lstStyle/>
        <a:p>
          <a:endParaRPr lang="en-US"/>
        </a:p>
      </dgm:t>
    </dgm:pt>
    <dgm:pt modelId="{C5A71A29-7B39-974A-B969-C34EE04948AD}" type="sibTrans" cxnId="{D186F234-F656-924B-A8BE-EC5E91D3AD4E}">
      <dgm:prSet/>
      <dgm:spPr/>
      <dgm:t>
        <a:bodyPr/>
        <a:lstStyle/>
        <a:p>
          <a:endParaRPr lang="en-US"/>
        </a:p>
      </dgm:t>
    </dgm:pt>
    <dgm:pt modelId="{746DE6C8-633C-694D-8F08-590A1B431471}">
      <dgm:prSet phldrT="[Text]" custT="1"/>
      <dgm:spPr/>
      <dgm:t>
        <a:bodyPr/>
        <a:lstStyle/>
        <a:p>
          <a:pPr>
            <a:buFont typeface="Arial" panose="020B0604020202020204" pitchFamily="34" charset="0"/>
            <a:buNone/>
          </a:pPr>
          <a:r>
            <a:rPr lang="en-US" sz="1700" dirty="0"/>
            <a:t>Reflect, Celebrate and Communicate Results</a:t>
          </a:r>
        </a:p>
      </dgm:t>
    </dgm:pt>
    <dgm:pt modelId="{58EB6E38-7D34-A849-984C-295DB9DDDF07}" type="parTrans" cxnId="{2412209F-A6A2-584F-9A3D-21DAE2D7CAFE}">
      <dgm:prSet/>
      <dgm:spPr/>
      <dgm:t>
        <a:bodyPr/>
        <a:lstStyle/>
        <a:p>
          <a:endParaRPr lang="en-US"/>
        </a:p>
      </dgm:t>
    </dgm:pt>
    <dgm:pt modelId="{017EBB2C-B986-6E4F-A994-02DF5E7726A7}" type="sibTrans" cxnId="{2412209F-A6A2-584F-9A3D-21DAE2D7CAFE}">
      <dgm:prSet/>
      <dgm:spPr/>
      <dgm:t>
        <a:bodyPr/>
        <a:lstStyle/>
        <a:p>
          <a:endParaRPr lang="en-US"/>
        </a:p>
      </dgm:t>
    </dgm:pt>
    <dgm:pt modelId="{A182F5BB-1D58-1C41-9764-54AC1E241112}" type="pres">
      <dgm:prSet presAssocID="{28ADEB61-A911-E349-BD24-2E3CFB6F310C}" presName="cycle" presStyleCnt="0">
        <dgm:presLayoutVars>
          <dgm:dir/>
          <dgm:resizeHandles val="exact"/>
        </dgm:presLayoutVars>
      </dgm:prSet>
      <dgm:spPr/>
      <dgm:t>
        <a:bodyPr/>
        <a:lstStyle/>
        <a:p>
          <a:endParaRPr lang="en-US"/>
        </a:p>
      </dgm:t>
    </dgm:pt>
    <dgm:pt modelId="{63327192-83DC-ED40-BB9B-681B13735FA0}" type="pres">
      <dgm:prSet presAssocID="{94AAB78B-5EDE-BD48-BC28-E976D36994CE}" presName="node" presStyleLbl="node1" presStyleIdx="0" presStyleCnt="6" custScaleX="120130" custScaleY="115347">
        <dgm:presLayoutVars>
          <dgm:bulletEnabled val="1"/>
        </dgm:presLayoutVars>
      </dgm:prSet>
      <dgm:spPr/>
      <dgm:t>
        <a:bodyPr/>
        <a:lstStyle/>
        <a:p>
          <a:endParaRPr lang="en-US"/>
        </a:p>
      </dgm:t>
    </dgm:pt>
    <dgm:pt modelId="{489E9981-10EE-8C4A-B812-59763AF5F6A6}" type="pres">
      <dgm:prSet presAssocID="{92966EAA-C58B-2545-9CA8-E609AB5D1D3A}" presName="sibTrans" presStyleLbl="sibTrans2D1" presStyleIdx="0" presStyleCnt="6"/>
      <dgm:spPr/>
      <dgm:t>
        <a:bodyPr/>
        <a:lstStyle/>
        <a:p>
          <a:endParaRPr lang="en-US"/>
        </a:p>
      </dgm:t>
    </dgm:pt>
    <dgm:pt modelId="{CB220B7C-E01F-D04F-A5F7-7F01FF01C803}" type="pres">
      <dgm:prSet presAssocID="{92966EAA-C58B-2545-9CA8-E609AB5D1D3A}" presName="connectorText" presStyleLbl="sibTrans2D1" presStyleIdx="0" presStyleCnt="6"/>
      <dgm:spPr/>
      <dgm:t>
        <a:bodyPr/>
        <a:lstStyle/>
        <a:p>
          <a:endParaRPr lang="en-US"/>
        </a:p>
      </dgm:t>
    </dgm:pt>
    <dgm:pt modelId="{0328EBA1-610D-6E41-B853-B4D3CF9B5CA6}" type="pres">
      <dgm:prSet presAssocID="{0ADBDBD9-52B8-A248-B410-9C7340E59985}" presName="node" presStyleLbl="node1" presStyleIdx="1" presStyleCnt="6" custScaleX="120130" custScaleY="115347">
        <dgm:presLayoutVars>
          <dgm:bulletEnabled val="1"/>
        </dgm:presLayoutVars>
      </dgm:prSet>
      <dgm:spPr/>
      <dgm:t>
        <a:bodyPr/>
        <a:lstStyle/>
        <a:p>
          <a:endParaRPr lang="en-US"/>
        </a:p>
      </dgm:t>
    </dgm:pt>
    <dgm:pt modelId="{8E0D6442-3542-AD4D-9A47-3C9452D39FA4}" type="pres">
      <dgm:prSet presAssocID="{08099E51-2E1D-D943-972C-200D2C7474DA}" presName="sibTrans" presStyleLbl="sibTrans2D1" presStyleIdx="1" presStyleCnt="6"/>
      <dgm:spPr/>
      <dgm:t>
        <a:bodyPr/>
        <a:lstStyle/>
        <a:p>
          <a:endParaRPr lang="en-US"/>
        </a:p>
      </dgm:t>
    </dgm:pt>
    <dgm:pt modelId="{DAFE283F-AD7B-1F48-B456-35DD256D9374}" type="pres">
      <dgm:prSet presAssocID="{08099E51-2E1D-D943-972C-200D2C7474DA}" presName="connectorText" presStyleLbl="sibTrans2D1" presStyleIdx="1" presStyleCnt="6"/>
      <dgm:spPr/>
      <dgm:t>
        <a:bodyPr/>
        <a:lstStyle/>
        <a:p>
          <a:endParaRPr lang="en-US"/>
        </a:p>
      </dgm:t>
    </dgm:pt>
    <dgm:pt modelId="{69B66C73-994A-9442-871A-525FC7E391D5}" type="pres">
      <dgm:prSet presAssocID="{1173D83C-E82D-8341-A3C9-15C419444BF5}" presName="node" presStyleLbl="node1" presStyleIdx="2" presStyleCnt="6" custScaleX="120130" custScaleY="115347">
        <dgm:presLayoutVars>
          <dgm:bulletEnabled val="1"/>
        </dgm:presLayoutVars>
      </dgm:prSet>
      <dgm:spPr/>
      <dgm:t>
        <a:bodyPr/>
        <a:lstStyle/>
        <a:p>
          <a:endParaRPr lang="en-US"/>
        </a:p>
      </dgm:t>
    </dgm:pt>
    <dgm:pt modelId="{EC94D179-8D45-6F4C-96B0-567C5924B81B}" type="pres">
      <dgm:prSet presAssocID="{652C1B9F-F89D-1A4F-98E0-73E74D03FAE2}" presName="sibTrans" presStyleLbl="sibTrans2D1" presStyleIdx="2" presStyleCnt="6"/>
      <dgm:spPr/>
      <dgm:t>
        <a:bodyPr/>
        <a:lstStyle/>
        <a:p>
          <a:endParaRPr lang="en-US"/>
        </a:p>
      </dgm:t>
    </dgm:pt>
    <dgm:pt modelId="{BA325AD7-22E9-C048-8AF2-290AE269F551}" type="pres">
      <dgm:prSet presAssocID="{652C1B9F-F89D-1A4F-98E0-73E74D03FAE2}" presName="connectorText" presStyleLbl="sibTrans2D1" presStyleIdx="2" presStyleCnt="6"/>
      <dgm:spPr/>
      <dgm:t>
        <a:bodyPr/>
        <a:lstStyle/>
        <a:p>
          <a:endParaRPr lang="en-US"/>
        </a:p>
      </dgm:t>
    </dgm:pt>
    <dgm:pt modelId="{140FF4CA-0A7F-4A4C-8BC1-0ADB6B0A53ED}" type="pres">
      <dgm:prSet presAssocID="{9E1700BC-63ED-A044-A2D0-36560A0C1E39}" presName="node" presStyleLbl="node1" presStyleIdx="3" presStyleCnt="6" custScaleX="120130" custScaleY="115347">
        <dgm:presLayoutVars>
          <dgm:bulletEnabled val="1"/>
        </dgm:presLayoutVars>
      </dgm:prSet>
      <dgm:spPr/>
      <dgm:t>
        <a:bodyPr/>
        <a:lstStyle/>
        <a:p>
          <a:endParaRPr lang="en-US"/>
        </a:p>
      </dgm:t>
    </dgm:pt>
    <dgm:pt modelId="{E75D32FE-BD08-3D4F-A37F-5584B88D3497}" type="pres">
      <dgm:prSet presAssocID="{C038B0AE-45BF-1340-8051-8B4D03FE41C9}" presName="sibTrans" presStyleLbl="sibTrans2D1" presStyleIdx="3" presStyleCnt="6"/>
      <dgm:spPr/>
      <dgm:t>
        <a:bodyPr/>
        <a:lstStyle/>
        <a:p>
          <a:endParaRPr lang="en-US"/>
        </a:p>
      </dgm:t>
    </dgm:pt>
    <dgm:pt modelId="{63753FA7-F76B-614D-B5FE-5689DB3C7B70}" type="pres">
      <dgm:prSet presAssocID="{C038B0AE-45BF-1340-8051-8B4D03FE41C9}" presName="connectorText" presStyleLbl="sibTrans2D1" presStyleIdx="3" presStyleCnt="6"/>
      <dgm:spPr/>
      <dgm:t>
        <a:bodyPr/>
        <a:lstStyle/>
        <a:p>
          <a:endParaRPr lang="en-US"/>
        </a:p>
      </dgm:t>
    </dgm:pt>
    <dgm:pt modelId="{CAC14FE3-5DCB-AF41-97A7-75034F3FFA0D}" type="pres">
      <dgm:prSet presAssocID="{5861CFD8-3CD8-624D-ADD5-5D26C5719B6D}" presName="node" presStyleLbl="node1" presStyleIdx="4" presStyleCnt="6" custScaleX="120130" custScaleY="115347">
        <dgm:presLayoutVars>
          <dgm:bulletEnabled val="1"/>
        </dgm:presLayoutVars>
      </dgm:prSet>
      <dgm:spPr/>
      <dgm:t>
        <a:bodyPr/>
        <a:lstStyle/>
        <a:p>
          <a:endParaRPr lang="en-US"/>
        </a:p>
      </dgm:t>
    </dgm:pt>
    <dgm:pt modelId="{BFF05199-2E64-394F-A2EF-20DDE1B6CCE4}" type="pres">
      <dgm:prSet presAssocID="{C5A71A29-7B39-974A-B969-C34EE04948AD}" presName="sibTrans" presStyleLbl="sibTrans2D1" presStyleIdx="4" presStyleCnt="6"/>
      <dgm:spPr/>
      <dgm:t>
        <a:bodyPr/>
        <a:lstStyle/>
        <a:p>
          <a:endParaRPr lang="en-US"/>
        </a:p>
      </dgm:t>
    </dgm:pt>
    <dgm:pt modelId="{3E8FB0CE-73BF-3245-8D87-A1D22B775FB6}" type="pres">
      <dgm:prSet presAssocID="{C5A71A29-7B39-974A-B969-C34EE04948AD}" presName="connectorText" presStyleLbl="sibTrans2D1" presStyleIdx="4" presStyleCnt="6"/>
      <dgm:spPr/>
      <dgm:t>
        <a:bodyPr/>
        <a:lstStyle/>
        <a:p>
          <a:endParaRPr lang="en-US"/>
        </a:p>
      </dgm:t>
    </dgm:pt>
    <dgm:pt modelId="{79813174-92A0-844B-BF16-5CC3658F041E}" type="pres">
      <dgm:prSet presAssocID="{746DE6C8-633C-694D-8F08-590A1B431471}" presName="node" presStyleLbl="node1" presStyleIdx="5" presStyleCnt="6" custScaleX="120130" custScaleY="115347">
        <dgm:presLayoutVars>
          <dgm:bulletEnabled val="1"/>
        </dgm:presLayoutVars>
      </dgm:prSet>
      <dgm:spPr/>
      <dgm:t>
        <a:bodyPr/>
        <a:lstStyle/>
        <a:p>
          <a:endParaRPr lang="en-US"/>
        </a:p>
      </dgm:t>
    </dgm:pt>
    <dgm:pt modelId="{95F77451-9AF8-7F40-B754-BBC99C77578E}" type="pres">
      <dgm:prSet presAssocID="{017EBB2C-B986-6E4F-A994-02DF5E7726A7}" presName="sibTrans" presStyleLbl="sibTrans2D1" presStyleIdx="5" presStyleCnt="6"/>
      <dgm:spPr/>
      <dgm:t>
        <a:bodyPr/>
        <a:lstStyle/>
        <a:p>
          <a:endParaRPr lang="en-US"/>
        </a:p>
      </dgm:t>
    </dgm:pt>
    <dgm:pt modelId="{49A1160C-621B-0342-8B25-C067A3F1F046}" type="pres">
      <dgm:prSet presAssocID="{017EBB2C-B986-6E4F-A994-02DF5E7726A7}" presName="connectorText" presStyleLbl="sibTrans2D1" presStyleIdx="5" presStyleCnt="6"/>
      <dgm:spPr/>
      <dgm:t>
        <a:bodyPr/>
        <a:lstStyle/>
        <a:p>
          <a:endParaRPr lang="en-US"/>
        </a:p>
      </dgm:t>
    </dgm:pt>
  </dgm:ptLst>
  <dgm:cxnLst>
    <dgm:cxn modelId="{7D3E04CE-A8B9-CD45-B284-3A107CE14A2D}" type="presOf" srcId="{1173D83C-E82D-8341-A3C9-15C419444BF5}" destId="{69B66C73-994A-9442-871A-525FC7E391D5}" srcOrd="0" destOrd="0" presId="urn:microsoft.com/office/officeart/2005/8/layout/cycle2"/>
    <dgm:cxn modelId="{2D0AB514-BE7E-3249-87A7-48CCD4296267}" type="presOf" srcId="{C5A71A29-7B39-974A-B969-C34EE04948AD}" destId="{BFF05199-2E64-394F-A2EF-20DDE1B6CCE4}" srcOrd="0" destOrd="0" presId="urn:microsoft.com/office/officeart/2005/8/layout/cycle2"/>
    <dgm:cxn modelId="{2FC748C0-E9A3-4B46-99B3-9D9B0B83F3A3}" type="presOf" srcId="{92966EAA-C58B-2545-9CA8-E609AB5D1D3A}" destId="{CB220B7C-E01F-D04F-A5F7-7F01FF01C803}" srcOrd="1" destOrd="0" presId="urn:microsoft.com/office/officeart/2005/8/layout/cycle2"/>
    <dgm:cxn modelId="{E2AAD8B3-6378-2544-AD84-41039F8EF9EE}" srcId="{28ADEB61-A911-E349-BD24-2E3CFB6F310C}" destId="{0ADBDBD9-52B8-A248-B410-9C7340E59985}" srcOrd="1" destOrd="0" parTransId="{97A47BCC-6790-0247-84AD-D29D7D7A5A7A}" sibTransId="{08099E51-2E1D-D943-972C-200D2C7474DA}"/>
    <dgm:cxn modelId="{83226B44-A70C-6A4B-8172-00F296E9C0C9}" type="presOf" srcId="{5861CFD8-3CD8-624D-ADD5-5D26C5719B6D}" destId="{CAC14FE3-5DCB-AF41-97A7-75034F3FFA0D}" srcOrd="0" destOrd="0" presId="urn:microsoft.com/office/officeart/2005/8/layout/cycle2"/>
    <dgm:cxn modelId="{F3202310-44EA-504B-AB8C-D5600DE5F5AE}" type="presOf" srcId="{746DE6C8-633C-694D-8F08-590A1B431471}" destId="{79813174-92A0-844B-BF16-5CC3658F041E}" srcOrd="0" destOrd="0" presId="urn:microsoft.com/office/officeart/2005/8/layout/cycle2"/>
    <dgm:cxn modelId="{A290B0ED-39EA-3B4D-855A-4C67F55BB41A}" srcId="{28ADEB61-A911-E349-BD24-2E3CFB6F310C}" destId="{9E1700BC-63ED-A044-A2D0-36560A0C1E39}" srcOrd="3" destOrd="0" parTransId="{245340D2-B54B-9C4B-9488-564C54BF8851}" sibTransId="{C038B0AE-45BF-1340-8051-8B4D03FE41C9}"/>
    <dgm:cxn modelId="{071A0908-B406-6B42-890F-7B3E00F0D4B9}" srcId="{28ADEB61-A911-E349-BD24-2E3CFB6F310C}" destId="{1173D83C-E82D-8341-A3C9-15C419444BF5}" srcOrd="2" destOrd="0" parTransId="{33E62647-9E1E-CB4B-B5D5-CD6C87E6DF22}" sibTransId="{652C1B9F-F89D-1A4F-98E0-73E74D03FAE2}"/>
    <dgm:cxn modelId="{BDAEA0D0-722E-6344-AEDD-D8BF9745038F}" type="presOf" srcId="{0ADBDBD9-52B8-A248-B410-9C7340E59985}" destId="{0328EBA1-610D-6E41-B853-B4D3CF9B5CA6}" srcOrd="0" destOrd="0" presId="urn:microsoft.com/office/officeart/2005/8/layout/cycle2"/>
    <dgm:cxn modelId="{B737473A-7C53-2D44-8A16-1181D6F34560}" type="presOf" srcId="{94AAB78B-5EDE-BD48-BC28-E976D36994CE}" destId="{63327192-83DC-ED40-BB9B-681B13735FA0}" srcOrd="0" destOrd="0" presId="urn:microsoft.com/office/officeart/2005/8/layout/cycle2"/>
    <dgm:cxn modelId="{486DF15B-0A61-D045-A9B5-AD5BE5327896}" type="presOf" srcId="{9E1700BC-63ED-A044-A2D0-36560A0C1E39}" destId="{140FF4CA-0A7F-4A4C-8BC1-0ADB6B0A53ED}" srcOrd="0" destOrd="0" presId="urn:microsoft.com/office/officeart/2005/8/layout/cycle2"/>
    <dgm:cxn modelId="{00557A0E-FB47-A044-A52D-0E156FA2B347}" type="presOf" srcId="{92966EAA-C58B-2545-9CA8-E609AB5D1D3A}" destId="{489E9981-10EE-8C4A-B812-59763AF5F6A6}" srcOrd="0" destOrd="0" presId="urn:microsoft.com/office/officeart/2005/8/layout/cycle2"/>
    <dgm:cxn modelId="{D186F234-F656-924B-A8BE-EC5E91D3AD4E}" srcId="{28ADEB61-A911-E349-BD24-2E3CFB6F310C}" destId="{5861CFD8-3CD8-624D-ADD5-5D26C5719B6D}" srcOrd="4" destOrd="0" parTransId="{EE76475B-D69A-7C4D-AF98-C40568124BC7}" sibTransId="{C5A71A29-7B39-974A-B969-C34EE04948AD}"/>
    <dgm:cxn modelId="{CEA9D55B-E621-DE40-A0E6-9AFE6A570662}" type="presOf" srcId="{652C1B9F-F89D-1A4F-98E0-73E74D03FAE2}" destId="{EC94D179-8D45-6F4C-96B0-567C5924B81B}" srcOrd="0" destOrd="0" presId="urn:microsoft.com/office/officeart/2005/8/layout/cycle2"/>
    <dgm:cxn modelId="{E2C3D9F3-A422-8A40-BCFB-A23D6ADEDDFE}" type="presOf" srcId="{08099E51-2E1D-D943-972C-200D2C7474DA}" destId="{8E0D6442-3542-AD4D-9A47-3C9452D39FA4}" srcOrd="0" destOrd="0" presId="urn:microsoft.com/office/officeart/2005/8/layout/cycle2"/>
    <dgm:cxn modelId="{777CFEAD-0A76-194F-8E0B-E23D5066E288}" srcId="{28ADEB61-A911-E349-BD24-2E3CFB6F310C}" destId="{94AAB78B-5EDE-BD48-BC28-E976D36994CE}" srcOrd="0" destOrd="0" parTransId="{A8FF4C50-5FE2-A14F-B626-6E66B914887D}" sibTransId="{92966EAA-C58B-2545-9CA8-E609AB5D1D3A}"/>
    <dgm:cxn modelId="{2A960285-9245-BC49-9A0B-5119D602030C}" type="presOf" srcId="{017EBB2C-B986-6E4F-A994-02DF5E7726A7}" destId="{49A1160C-621B-0342-8B25-C067A3F1F046}" srcOrd="1" destOrd="0" presId="urn:microsoft.com/office/officeart/2005/8/layout/cycle2"/>
    <dgm:cxn modelId="{2412209F-A6A2-584F-9A3D-21DAE2D7CAFE}" srcId="{28ADEB61-A911-E349-BD24-2E3CFB6F310C}" destId="{746DE6C8-633C-694D-8F08-590A1B431471}" srcOrd="5" destOrd="0" parTransId="{58EB6E38-7D34-A849-984C-295DB9DDDF07}" sibTransId="{017EBB2C-B986-6E4F-A994-02DF5E7726A7}"/>
    <dgm:cxn modelId="{D78541E2-3A50-E140-9E21-42271EDFCF89}" type="presOf" srcId="{C038B0AE-45BF-1340-8051-8B4D03FE41C9}" destId="{E75D32FE-BD08-3D4F-A37F-5584B88D3497}" srcOrd="0" destOrd="0" presId="urn:microsoft.com/office/officeart/2005/8/layout/cycle2"/>
    <dgm:cxn modelId="{280CB8E6-5B05-5243-A89C-134CD1494FB5}" type="presOf" srcId="{08099E51-2E1D-D943-972C-200D2C7474DA}" destId="{DAFE283F-AD7B-1F48-B456-35DD256D9374}" srcOrd="1" destOrd="0" presId="urn:microsoft.com/office/officeart/2005/8/layout/cycle2"/>
    <dgm:cxn modelId="{45F424AA-89AC-3342-823E-4D92D7C62C74}" type="presOf" srcId="{652C1B9F-F89D-1A4F-98E0-73E74D03FAE2}" destId="{BA325AD7-22E9-C048-8AF2-290AE269F551}" srcOrd="1" destOrd="0" presId="urn:microsoft.com/office/officeart/2005/8/layout/cycle2"/>
    <dgm:cxn modelId="{79D352AE-878D-9D4B-8444-32314707A861}" type="presOf" srcId="{28ADEB61-A911-E349-BD24-2E3CFB6F310C}" destId="{A182F5BB-1D58-1C41-9764-54AC1E241112}" srcOrd="0" destOrd="0" presId="urn:microsoft.com/office/officeart/2005/8/layout/cycle2"/>
    <dgm:cxn modelId="{69432EF4-DBA8-6B43-AB89-9F518963E77F}" type="presOf" srcId="{017EBB2C-B986-6E4F-A994-02DF5E7726A7}" destId="{95F77451-9AF8-7F40-B754-BBC99C77578E}" srcOrd="0" destOrd="0" presId="urn:microsoft.com/office/officeart/2005/8/layout/cycle2"/>
    <dgm:cxn modelId="{8E93C8B9-FB7A-C745-8ABA-2D378E124411}" type="presOf" srcId="{C038B0AE-45BF-1340-8051-8B4D03FE41C9}" destId="{63753FA7-F76B-614D-B5FE-5689DB3C7B70}" srcOrd="1" destOrd="0" presId="urn:microsoft.com/office/officeart/2005/8/layout/cycle2"/>
    <dgm:cxn modelId="{39A4AEDA-DA1F-8A43-867E-48C04EC97C12}" type="presOf" srcId="{C5A71A29-7B39-974A-B969-C34EE04948AD}" destId="{3E8FB0CE-73BF-3245-8D87-A1D22B775FB6}" srcOrd="1" destOrd="0" presId="urn:microsoft.com/office/officeart/2005/8/layout/cycle2"/>
    <dgm:cxn modelId="{9470FD39-1F61-EF41-AE3F-23FAF8447224}" type="presParOf" srcId="{A182F5BB-1D58-1C41-9764-54AC1E241112}" destId="{63327192-83DC-ED40-BB9B-681B13735FA0}" srcOrd="0" destOrd="0" presId="urn:microsoft.com/office/officeart/2005/8/layout/cycle2"/>
    <dgm:cxn modelId="{F94EB01C-4256-1B4C-9FDF-CE3D8B0596A1}" type="presParOf" srcId="{A182F5BB-1D58-1C41-9764-54AC1E241112}" destId="{489E9981-10EE-8C4A-B812-59763AF5F6A6}" srcOrd="1" destOrd="0" presId="urn:microsoft.com/office/officeart/2005/8/layout/cycle2"/>
    <dgm:cxn modelId="{E869B8A6-46AF-3142-B39F-8C04A05C7AD3}" type="presParOf" srcId="{489E9981-10EE-8C4A-B812-59763AF5F6A6}" destId="{CB220B7C-E01F-D04F-A5F7-7F01FF01C803}" srcOrd="0" destOrd="0" presId="urn:microsoft.com/office/officeart/2005/8/layout/cycle2"/>
    <dgm:cxn modelId="{1A0BEB4C-8039-5D4C-974E-F2764CCB2598}" type="presParOf" srcId="{A182F5BB-1D58-1C41-9764-54AC1E241112}" destId="{0328EBA1-610D-6E41-B853-B4D3CF9B5CA6}" srcOrd="2" destOrd="0" presId="urn:microsoft.com/office/officeart/2005/8/layout/cycle2"/>
    <dgm:cxn modelId="{0C711240-922C-0745-BC63-DC05DECE0FBC}" type="presParOf" srcId="{A182F5BB-1D58-1C41-9764-54AC1E241112}" destId="{8E0D6442-3542-AD4D-9A47-3C9452D39FA4}" srcOrd="3" destOrd="0" presId="urn:microsoft.com/office/officeart/2005/8/layout/cycle2"/>
    <dgm:cxn modelId="{25666A2D-F985-9746-87E0-7B837E102578}" type="presParOf" srcId="{8E0D6442-3542-AD4D-9A47-3C9452D39FA4}" destId="{DAFE283F-AD7B-1F48-B456-35DD256D9374}" srcOrd="0" destOrd="0" presId="urn:microsoft.com/office/officeart/2005/8/layout/cycle2"/>
    <dgm:cxn modelId="{8410723D-0EF9-514F-A1D3-E5735D8727F1}" type="presParOf" srcId="{A182F5BB-1D58-1C41-9764-54AC1E241112}" destId="{69B66C73-994A-9442-871A-525FC7E391D5}" srcOrd="4" destOrd="0" presId="urn:microsoft.com/office/officeart/2005/8/layout/cycle2"/>
    <dgm:cxn modelId="{3156A4E8-30D6-D14A-9534-03DE9F2EF1E8}" type="presParOf" srcId="{A182F5BB-1D58-1C41-9764-54AC1E241112}" destId="{EC94D179-8D45-6F4C-96B0-567C5924B81B}" srcOrd="5" destOrd="0" presId="urn:microsoft.com/office/officeart/2005/8/layout/cycle2"/>
    <dgm:cxn modelId="{FAA7EE7D-1665-3943-AA16-F9EA4520A1B3}" type="presParOf" srcId="{EC94D179-8D45-6F4C-96B0-567C5924B81B}" destId="{BA325AD7-22E9-C048-8AF2-290AE269F551}" srcOrd="0" destOrd="0" presId="urn:microsoft.com/office/officeart/2005/8/layout/cycle2"/>
    <dgm:cxn modelId="{DCC35628-6B25-5A4F-A2EF-CF35DFB9811B}" type="presParOf" srcId="{A182F5BB-1D58-1C41-9764-54AC1E241112}" destId="{140FF4CA-0A7F-4A4C-8BC1-0ADB6B0A53ED}" srcOrd="6" destOrd="0" presId="urn:microsoft.com/office/officeart/2005/8/layout/cycle2"/>
    <dgm:cxn modelId="{0E3B655D-974D-E747-A63C-E27543FDFBE3}" type="presParOf" srcId="{A182F5BB-1D58-1C41-9764-54AC1E241112}" destId="{E75D32FE-BD08-3D4F-A37F-5584B88D3497}" srcOrd="7" destOrd="0" presId="urn:microsoft.com/office/officeart/2005/8/layout/cycle2"/>
    <dgm:cxn modelId="{89B2395B-EE6E-C049-B775-0C22E8637AEF}" type="presParOf" srcId="{E75D32FE-BD08-3D4F-A37F-5584B88D3497}" destId="{63753FA7-F76B-614D-B5FE-5689DB3C7B70}" srcOrd="0" destOrd="0" presId="urn:microsoft.com/office/officeart/2005/8/layout/cycle2"/>
    <dgm:cxn modelId="{66EC678A-D7E4-3949-8192-3F6B1392BA5F}" type="presParOf" srcId="{A182F5BB-1D58-1C41-9764-54AC1E241112}" destId="{CAC14FE3-5DCB-AF41-97A7-75034F3FFA0D}" srcOrd="8" destOrd="0" presId="urn:microsoft.com/office/officeart/2005/8/layout/cycle2"/>
    <dgm:cxn modelId="{51EB1ABB-E781-C74D-AB06-08C6F86CE204}" type="presParOf" srcId="{A182F5BB-1D58-1C41-9764-54AC1E241112}" destId="{BFF05199-2E64-394F-A2EF-20DDE1B6CCE4}" srcOrd="9" destOrd="0" presId="urn:microsoft.com/office/officeart/2005/8/layout/cycle2"/>
    <dgm:cxn modelId="{9B46D9F0-8093-3848-94ED-BAF634088851}" type="presParOf" srcId="{BFF05199-2E64-394F-A2EF-20DDE1B6CCE4}" destId="{3E8FB0CE-73BF-3245-8D87-A1D22B775FB6}" srcOrd="0" destOrd="0" presId="urn:microsoft.com/office/officeart/2005/8/layout/cycle2"/>
    <dgm:cxn modelId="{33848652-77F3-F34E-AA0F-AE8686E82B3A}" type="presParOf" srcId="{A182F5BB-1D58-1C41-9764-54AC1E241112}" destId="{79813174-92A0-844B-BF16-5CC3658F041E}" srcOrd="10" destOrd="0" presId="urn:microsoft.com/office/officeart/2005/8/layout/cycle2"/>
    <dgm:cxn modelId="{98474826-B2D5-A642-8566-36F870A43FDA}" type="presParOf" srcId="{A182F5BB-1D58-1C41-9764-54AC1E241112}" destId="{95F77451-9AF8-7F40-B754-BBC99C77578E}" srcOrd="11" destOrd="0" presId="urn:microsoft.com/office/officeart/2005/8/layout/cycle2"/>
    <dgm:cxn modelId="{3B73E78E-9D62-C145-9356-B5A07DB70C73}" type="presParOf" srcId="{95F77451-9AF8-7F40-B754-BBC99C77578E}" destId="{49A1160C-621B-0342-8B25-C067A3F1F046}"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27192-83DC-ED40-BB9B-681B13735FA0}">
      <dsp:nvSpPr>
        <dsp:cNvPr id="0" name=""/>
        <dsp:cNvSpPr/>
      </dsp:nvSpPr>
      <dsp:spPr>
        <a:xfrm>
          <a:off x="3743418" y="-121748"/>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buNone/>
          </a:pPr>
          <a:r>
            <a:rPr lang="en-US" sz="1700" kern="1200" dirty="0"/>
            <a:t>Focus on Administrative Buy-in and Support</a:t>
          </a:r>
        </a:p>
      </dsp:txBody>
      <dsp:txXfrm>
        <a:off x="4024630" y="148268"/>
        <a:ext cx="1357815" cy="1303752"/>
      </dsp:txXfrm>
    </dsp:sp>
    <dsp:sp modelId="{489E9981-10EE-8C4A-B812-59763AF5F6A6}">
      <dsp:nvSpPr>
        <dsp:cNvPr id="0" name=""/>
        <dsp:cNvSpPr/>
      </dsp:nvSpPr>
      <dsp:spPr>
        <a:xfrm rot="1800000">
          <a:off x="5603690" y="1126420"/>
          <a:ext cx="26436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5609003" y="1214489"/>
        <a:ext cx="185055" cy="323690"/>
      </dsp:txXfrm>
    </dsp:sp>
    <dsp:sp modelId="{0328EBA1-610D-6E41-B853-B4D3CF9B5CA6}">
      <dsp:nvSpPr>
        <dsp:cNvPr id="0" name=""/>
        <dsp:cNvSpPr/>
      </dsp:nvSpPr>
      <dsp:spPr>
        <a:xfrm>
          <a:off x="5821045" y="1077770"/>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buFont typeface="Arial" panose="020B0604020202020204" pitchFamily="34" charset="0"/>
            <a:buNone/>
          </a:pPr>
          <a:r>
            <a:rPr lang="en-US" sz="1900" kern="1200"/>
            <a:t>Identify WSCC Coordinator or Team Leaders</a:t>
          </a:r>
          <a:endParaRPr lang="en-US" sz="1900" kern="1200" dirty="0"/>
        </a:p>
      </dsp:txBody>
      <dsp:txXfrm>
        <a:off x="6102257" y="1347786"/>
        <a:ext cx="1357815" cy="1303752"/>
      </dsp:txXfrm>
    </dsp:sp>
    <dsp:sp modelId="{8E0D6442-3542-AD4D-9A47-3C9452D39FA4}">
      <dsp:nvSpPr>
        <dsp:cNvPr id="0" name=""/>
        <dsp:cNvSpPr/>
      </dsp:nvSpPr>
      <dsp:spPr>
        <a:xfrm rot="5400000">
          <a:off x="6634023" y="2921111"/>
          <a:ext cx="29428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6678166" y="2984865"/>
        <a:ext cx="205999" cy="323690"/>
      </dsp:txXfrm>
    </dsp:sp>
    <dsp:sp modelId="{69B66C73-994A-9442-871A-525FC7E391D5}">
      <dsp:nvSpPr>
        <dsp:cNvPr id="0" name=""/>
        <dsp:cNvSpPr/>
      </dsp:nvSpPr>
      <dsp:spPr>
        <a:xfrm>
          <a:off x="5821045" y="3476807"/>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buFont typeface="Arial" panose="020B0604020202020204" pitchFamily="34" charset="0"/>
            <a:buNone/>
          </a:pPr>
          <a:r>
            <a:rPr lang="en-US" sz="1900" kern="1200" dirty="0"/>
            <a:t>Assemble a District and/or School Team</a:t>
          </a:r>
        </a:p>
      </dsp:txBody>
      <dsp:txXfrm>
        <a:off x="6102257" y="3746823"/>
        <a:ext cx="1357815" cy="1303752"/>
      </dsp:txXfrm>
    </dsp:sp>
    <dsp:sp modelId="{EC94D179-8D45-6F4C-96B0-567C5924B81B}">
      <dsp:nvSpPr>
        <dsp:cNvPr id="0" name=""/>
        <dsp:cNvSpPr/>
      </dsp:nvSpPr>
      <dsp:spPr>
        <a:xfrm rot="9000000">
          <a:off x="5616649" y="4724977"/>
          <a:ext cx="26436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5690645" y="4813046"/>
        <a:ext cx="185055" cy="323690"/>
      </dsp:txXfrm>
    </dsp:sp>
    <dsp:sp modelId="{140FF4CA-0A7F-4A4C-8BC1-0ADB6B0A53ED}">
      <dsp:nvSpPr>
        <dsp:cNvPr id="0" name=""/>
        <dsp:cNvSpPr/>
      </dsp:nvSpPr>
      <dsp:spPr>
        <a:xfrm>
          <a:off x="3743418" y="4676326"/>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buFont typeface="Arial" panose="020B0604020202020204" pitchFamily="34" charset="0"/>
            <a:buNone/>
          </a:pPr>
          <a:r>
            <a:rPr lang="en-US" sz="1900" kern="1200" dirty="0"/>
            <a:t>Assess and Plan </a:t>
          </a:r>
          <a:br>
            <a:rPr lang="en-US" sz="1900" kern="1200" dirty="0"/>
          </a:br>
          <a:r>
            <a:rPr lang="en-US" sz="1900" kern="1200" dirty="0"/>
            <a:t>WSCC Efforts</a:t>
          </a:r>
        </a:p>
      </dsp:txBody>
      <dsp:txXfrm>
        <a:off x="4024630" y="4946342"/>
        <a:ext cx="1357815" cy="1303752"/>
      </dsp:txXfrm>
    </dsp:sp>
    <dsp:sp modelId="{E75D32FE-BD08-3D4F-A37F-5584B88D3497}">
      <dsp:nvSpPr>
        <dsp:cNvPr id="0" name=""/>
        <dsp:cNvSpPr/>
      </dsp:nvSpPr>
      <dsp:spPr>
        <a:xfrm rot="12600000">
          <a:off x="3539021" y="4732459"/>
          <a:ext cx="26436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3613017" y="4860182"/>
        <a:ext cx="185055" cy="323690"/>
      </dsp:txXfrm>
    </dsp:sp>
    <dsp:sp modelId="{CAC14FE3-5DCB-AF41-97A7-75034F3FFA0D}">
      <dsp:nvSpPr>
        <dsp:cNvPr id="0" name=""/>
        <dsp:cNvSpPr/>
      </dsp:nvSpPr>
      <dsp:spPr>
        <a:xfrm>
          <a:off x="1665790" y="3476807"/>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buFont typeface="Arial" panose="020B0604020202020204" pitchFamily="34" charset="0"/>
            <a:buNone/>
          </a:pPr>
          <a:r>
            <a:rPr lang="en-US" sz="1800" kern="1200"/>
            <a:t>Implement the Plan</a:t>
          </a:r>
          <a:endParaRPr lang="en-US" sz="1800" kern="1200" dirty="0"/>
        </a:p>
      </dsp:txBody>
      <dsp:txXfrm>
        <a:off x="1947002" y="3746823"/>
        <a:ext cx="1357815" cy="1303752"/>
      </dsp:txXfrm>
    </dsp:sp>
    <dsp:sp modelId="{BFF05199-2E64-394F-A2EF-20DDE1B6CCE4}">
      <dsp:nvSpPr>
        <dsp:cNvPr id="0" name=""/>
        <dsp:cNvSpPr/>
      </dsp:nvSpPr>
      <dsp:spPr>
        <a:xfrm rot="16200000">
          <a:off x="2478768" y="2937768"/>
          <a:ext cx="29428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2522911" y="3089807"/>
        <a:ext cx="205999" cy="323690"/>
      </dsp:txXfrm>
    </dsp:sp>
    <dsp:sp modelId="{79813174-92A0-844B-BF16-5CC3658F041E}">
      <dsp:nvSpPr>
        <dsp:cNvPr id="0" name=""/>
        <dsp:cNvSpPr/>
      </dsp:nvSpPr>
      <dsp:spPr>
        <a:xfrm>
          <a:off x="1665790" y="1077770"/>
          <a:ext cx="1920239" cy="18437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buFont typeface="Arial" panose="020B0604020202020204" pitchFamily="34" charset="0"/>
            <a:buNone/>
          </a:pPr>
          <a:r>
            <a:rPr lang="en-US" sz="1700" kern="1200" dirty="0"/>
            <a:t>Reflect, Celebrate and Communicate Results</a:t>
          </a:r>
        </a:p>
      </dsp:txBody>
      <dsp:txXfrm>
        <a:off x="1947002" y="1347786"/>
        <a:ext cx="1357815" cy="1303752"/>
      </dsp:txXfrm>
    </dsp:sp>
    <dsp:sp modelId="{95F77451-9AF8-7F40-B754-BBC99C77578E}">
      <dsp:nvSpPr>
        <dsp:cNvPr id="0" name=""/>
        <dsp:cNvSpPr/>
      </dsp:nvSpPr>
      <dsp:spPr>
        <a:xfrm rot="19800000">
          <a:off x="3526062" y="1133902"/>
          <a:ext cx="264364" cy="53948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531375" y="1261625"/>
        <a:ext cx="185055" cy="32369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CA14DFB-BAAA-B34D-83F3-16B5A9EE38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Narrow Regular" panose="020B0606020202030204" pitchFamily="34" charset="0"/>
            </a:endParaRPr>
          </a:p>
        </p:txBody>
      </p:sp>
      <p:sp>
        <p:nvSpPr>
          <p:cNvPr id="3" name="Date Placeholder 2">
            <a:extLst>
              <a:ext uri="{FF2B5EF4-FFF2-40B4-BE49-F238E27FC236}">
                <a16:creationId xmlns:a16="http://schemas.microsoft.com/office/drawing/2014/main" xmlns="" id="{BE816679-945A-4B40-83D5-7CE2619286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47EF9D-2027-144D-BD09-B100019F9FE1}" type="datetimeFigureOut">
              <a:rPr lang="en-US" smtClean="0">
                <a:latin typeface="Arial Narrow Regular" panose="020B0606020202030204" pitchFamily="34" charset="0"/>
              </a:rPr>
              <a:t>2/27/2020</a:t>
            </a:fld>
            <a:endParaRPr lang="en-US" dirty="0">
              <a:latin typeface="Arial Narrow Regular" panose="020B0606020202030204" pitchFamily="34" charset="0"/>
            </a:endParaRPr>
          </a:p>
        </p:txBody>
      </p:sp>
      <p:sp>
        <p:nvSpPr>
          <p:cNvPr id="4" name="Footer Placeholder 3">
            <a:extLst>
              <a:ext uri="{FF2B5EF4-FFF2-40B4-BE49-F238E27FC236}">
                <a16:creationId xmlns:a16="http://schemas.microsoft.com/office/drawing/2014/main" xmlns="" id="{4686AE10-B625-6B4F-9ECE-F59F43C879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Narrow Regular" panose="020B0606020202030204" pitchFamily="34" charset="0"/>
            </a:endParaRPr>
          </a:p>
        </p:txBody>
      </p:sp>
      <p:sp>
        <p:nvSpPr>
          <p:cNvPr id="5" name="Slide Number Placeholder 4">
            <a:extLst>
              <a:ext uri="{FF2B5EF4-FFF2-40B4-BE49-F238E27FC236}">
                <a16:creationId xmlns:a16="http://schemas.microsoft.com/office/drawing/2014/main" xmlns="" id="{D38B4AE7-6B29-104C-A35C-3CC5279D35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7CFBE0-AA82-C244-98FC-2EF038311F23}" type="slidenum">
              <a:rPr lang="en-US" smtClean="0">
                <a:latin typeface="Arial Narrow Regular" panose="020B0606020202030204" pitchFamily="34" charset="0"/>
              </a:rPr>
              <a:t>‹#›</a:t>
            </a:fld>
            <a:endParaRPr lang="en-US" dirty="0">
              <a:latin typeface="Arial Narrow Regular" panose="020B0606020202030204" pitchFamily="34" charset="0"/>
            </a:endParaRPr>
          </a:p>
        </p:txBody>
      </p:sp>
    </p:spTree>
    <p:extLst>
      <p:ext uri="{BB962C8B-B14F-4D97-AF65-F5344CB8AC3E}">
        <p14:creationId xmlns:p14="http://schemas.microsoft.com/office/powerpoint/2010/main" val="3053053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Narrow Regular" panose="020B0606020202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Narrow Regular" panose="020B0606020202030204" pitchFamily="34" charset="0"/>
              </a:defRPr>
            </a:lvl1pPr>
          </a:lstStyle>
          <a:p>
            <a:fld id="{1D066394-17F8-894B-A654-2C22254CECF7}" type="datetimeFigureOut">
              <a:rPr lang="en-US" smtClean="0"/>
              <a:pPr/>
              <a:t>2/27/2020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Narrow Regular"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Narrow Regular" panose="020B0606020202030204" pitchFamily="34" charset="0"/>
              </a:defRPr>
            </a:lvl1pPr>
          </a:lstStyle>
          <a:p>
            <a:fld id="{2BEEEE0F-B261-DB48-A645-12400589D759}" type="slidenum">
              <a:rPr lang="en-US" smtClean="0"/>
              <a:pPr/>
              <a:t>‹#›</a:t>
            </a:fld>
            <a:endParaRPr lang="en-US" dirty="0"/>
          </a:p>
        </p:txBody>
      </p:sp>
    </p:spTree>
    <p:extLst>
      <p:ext uri="{BB962C8B-B14F-4D97-AF65-F5344CB8AC3E}">
        <p14:creationId xmlns:p14="http://schemas.microsoft.com/office/powerpoint/2010/main" val="126921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arrow Regular" panose="020B0606020202030204" pitchFamily="34" charset="0"/>
        <a:ea typeface="+mn-ea"/>
        <a:cs typeface="+mn-cs"/>
      </a:defRPr>
    </a:lvl1pPr>
    <a:lvl2pPr marL="457200" algn="l" defTabSz="914400" rtl="0" eaLnBrk="1" latinLnBrk="0" hangingPunct="1">
      <a:defRPr sz="1200" b="0" i="0" kern="1200">
        <a:solidFill>
          <a:schemeClr val="tx1"/>
        </a:solidFill>
        <a:latin typeface="Arial Narrow Regular" panose="020B0606020202030204" pitchFamily="34" charset="0"/>
        <a:ea typeface="+mn-ea"/>
        <a:cs typeface="+mn-cs"/>
      </a:defRPr>
    </a:lvl2pPr>
    <a:lvl3pPr marL="914400" algn="l" defTabSz="914400" rtl="0" eaLnBrk="1" latinLnBrk="0" hangingPunct="1">
      <a:defRPr sz="1200" b="0" i="0" kern="1200">
        <a:solidFill>
          <a:schemeClr val="tx1"/>
        </a:solidFill>
        <a:latin typeface="Arial Narrow Regular" panose="020B0606020202030204" pitchFamily="34" charset="0"/>
        <a:ea typeface="+mn-ea"/>
        <a:cs typeface="+mn-cs"/>
      </a:defRPr>
    </a:lvl3pPr>
    <a:lvl4pPr marL="1371600" algn="l" defTabSz="914400" rtl="0" eaLnBrk="1" latinLnBrk="0" hangingPunct="1">
      <a:defRPr sz="1200" b="0" i="0" kern="1200">
        <a:solidFill>
          <a:schemeClr val="tx1"/>
        </a:solidFill>
        <a:latin typeface="Arial Narrow Regular" panose="020B0606020202030204" pitchFamily="34" charset="0"/>
        <a:ea typeface="+mn-ea"/>
        <a:cs typeface="+mn-cs"/>
      </a:defRPr>
    </a:lvl4pPr>
    <a:lvl5pPr marL="1828800" algn="l" defTabSz="914400" rtl="0" eaLnBrk="1" latinLnBrk="0" hangingPunct="1">
      <a:defRPr sz="1200" b="0" i="0" kern="1200">
        <a:solidFill>
          <a:schemeClr val="tx1"/>
        </a:solidFill>
        <a:latin typeface="Arial Narrow Regular"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ascd.org/whole-child.aspx"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WELCOME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Good morning. My name is _________ and welcome to the Whole School, Whole Community, Whole Child Overview. The Whole School, Whole Community, Whole Child model is frequently abbreviated to WSCC — pronounced “</a:t>
            </a:r>
            <a:r>
              <a:rPr lang="en-US" sz="1200" kern="1200" dirty="0" err="1">
                <a:solidFill>
                  <a:schemeClr val="tx1"/>
                </a:solidFill>
                <a:effectLst/>
                <a:ea typeface="+mn-ea"/>
                <a:cs typeface="+mn-cs"/>
              </a:rPr>
              <a:t>wisk</a:t>
            </a:r>
            <a:r>
              <a:rPr lang="en-US" sz="1200" kern="1200" dirty="0">
                <a:solidFill>
                  <a:schemeClr val="tx1"/>
                </a:solidFill>
                <a:effectLst/>
                <a:ea typeface="+mn-ea"/>
                <a:cs typeface="+mn-cs"/>
              </a:rPr>
              <a:t>” — so you will see that abbreviation and hear me referring to the model as “</a:t>
            </a:r>
            <a:r>
              <a:rPr lang="en-US" sz="1200" kern="1200" dirty="0" err="1">
                <a:solidFill>
                  <a:schemeClr val="tx1"/>
                </a:solidFill>
                <a:effectLst/>
                <a:ea typeface="+mn-ea"/>
                <a:cs typeface="+mn-cs"/>
              </a:rPr>
              <a:t>wisk</a:t>
            </a:r>
            <a:r>
              <a:rPr lang="en-US" sz="1200" kern="1200" dirty="0">
                <a:solidFill>
                  <a:schemeClr val="tx1"/>
                </a:solidFill>
                <a:effectLst/>
                <a:ea typeface="+mn-ea"/>
                <a:cs typeface="+mn-cs"/>
              </a:rPr>
              <a:t>” throughout the training today.</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NOTE: Participants may introduce themselves during this time if they don’t know each other and if time allows. Their introduction may include their name, position, and school/district/organization.</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a:t>
            </a:fld>
            <a:endParaRPr lang="en-US" dirty="0"/>
          </a:p>
        </p:txBody>
      </p:sp>
    </p:spTree>
    <p:extLst>
      <p:ext uri="{BB962C8B-B14F-4D97-AF65-F5344CB8AC3E}">
        <p14:creationId xmlns:p14="http://schemas.microsoft.com/office/powerpoint/2010/main" val="262225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AGENDA</a:t>
            </a:r>
          </a:p>
          <a:p>
            <a:endParaRPr lang="en-US" sz="1200" b="1" i="0" kern="1200" dirty="0">
              <a:solidFill>
                <a:schemeClr val="tx1"/>
              </a:solidFill>
              <a:effectLst/>
              <a:latin typeface="Arial Narrow" panose="020B0604020202020204" pitchFamily="34" charset="0"/>
              <a:ea typeface="+mn-ea"/>
              <a:cs typeface="Arial Narrow" panose="020B0604020202020204" pitchFamily="34" charset="0"/>
            </a:endParaRPr>
          </a:p>
          <a:p>
            <a:r>
              <a:rPr lang="en-US" sz="1200" kern="1200" dirty="0">
                <a:solidFill>
                  <a:schemeClr val="tx1"/>
                </a:solidFill>
                <a:effectLst/>
                <a:ea typeface="+mn-ea"/>
                <a:cs typeface="+mn-cs"/>
              </a:rPr>
              <a:t>STATE: During this module, we’ll explore the essential elements of the Whole School, Whole Community, Whole Child model. We will assess your school’s current level of implementation of the Healthy Tenet and identify human resources and gaps for engaging a a WSCC team in an annual process to improve student health and education outcomes. </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A WSCC team is a school or district-level committee whose members reflect the components of the WSCC model, and whose priorities include using the model to implement continuous improvement in addressing the needs of the whole child.  We will talk more about the WSCC team later in the training.</a:t>
            </a: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2</a:t>
            </a:fld>
            <a:endParaRPr lang="en-US" dirty="0"/>
          </a:p>
        </p:txBody>
      </p:sp>
    </p:spTree>
    <p:extLst>
      <p:ext uri="{BB962C8B-B14F-4D97-AF65-F5344CB8AC3E}">
        <p14:creationId xmlns:p14="http://schemas.microsoft.com/office/powerpoint/2010/main" val="3064361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OBJECTIVES</a:t>
            </a:r>
          </a:p>
          <a:p>
            <a:endParaRPr lang="en-US" sz="1200" b="1" i="0" kern="1200" dirty="0">
              <a:solidFill>
                <a:schemeClr val="tx1"/>
              </a:solidFill>
              <a:effectLst/>
              <a:latin typeface="Arial Narrow" panose="020B0604020202020204" pitchFamily="34" charset="0"/>
              <a:ea typeface="+mn-ea"/>
              <a:cs typeface="Arial Narrow" panose="020B0604020202020204" pitchFamily="34" charset="0"/>
            </a:endParaRPr>
          </a:p>
          <a:p>
            <a:r>
              <a:rPr lang="en-US" sz="1200" kern="1200" dirty="0">
                <a:solidFill>
                  <a:schemeClr val="tx1"/>
                </a:solidFill>
                <a:effectLst/>
                <a:ea typeface="+mn-ea"/>
                <a:cs typeface="+mn-cs"/>
              </a:rPr>
              <a:t>STATE: By the end of this session, you’ll be able to:</a:t>
            </a:r>
          </a:p>
          <a:p>
            <a:pPr marL="228600" lvl="0" indent="-228600">
              <a:buFont typeface="+mj-lt"/>
              <a:buAutoNum type="arabicPeriod"/>
            </a:pPr>
            <a:r>
              <a:rPr lang="en-US" sz="1200" kern="1200" dirty="0">
                <a:solidFill>
                  <a:schemeClr val="tx1"/>
                </a:solidFill>
                <a:effectLst/>
                <a:ea typeface="+mn-ea"/>
                <a:cs typeface="+mn-cs"/>
              </a:rPr>
              <a:t>Describe the WSCC model (tenets, components, community)</a:t>
            </a:r>
          </a:p>
          <a:p>
            <a:pPr marL="228600" lvl="0" indent="-228600">
              <a:buFont typeface="+mj-lt"/>
              <a:buAutoNum type="arabicPeriod"/>
            </a:pPr>
            <a:r>
              <a:rPr lang="en-US" sz="1200" kern="1200" dirty="0">
                <a:solidFill>
                  <a:schemeClr val="tx1"/>
                </a:solidFill>
                <a:effectLst/>
                <a:ea typeface="+mn-ea"/>
                <a:cs typeface="+mn-cs"/>
              </a:rPr>
              <a:t>Assess the school’s current state of addressing one of the tenets — the healthy tenet — and addressing the WSCC 10 components</a:t>
            </a:r>
          </a:p>
          <a:p>
            <a:pPr marL="228600" lvl="0" indent="-228600">
              <a:buFont typeface="+mj-lt"/>
              <a:buAutoNum type="arabicPeriod"/>
            </a:pPr>
            <a:r>
              <a:rPr lang="en-US" sz="1200" kern="1200" dirty="0">
                <a:solidFill>
                  <a:schemeClr val="tx1"/>
                </a:solidFill>
                <a:effectLst/>
                <a:ea typeface="+mn-ea"/>
                <a:cs typeface="+mn-cs"/>
              </a:rPr>
              <a:t>Explain the importance of family and community engagement in school health</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3</a:t>
            </a:fld>
            <a:endParaRPr lang="en-US" dirty="0"/>
          </a:p>
        </p:txBody>
      </p:sp>
    </p:spTree>
    <p:extLst>
      <p:ext uri="{BB962C8B-B14F-4D97-AF65-F5344CB8AC3E}">
        <p14:creationId xmlns:p14="http://schemas.microsoft.com/office/powerpoint/2010/main" val="3248117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 </a:t>
            </a:r>
            <a:r>
              <a:rPr lang="en-US" sz="1200" b="1" i="0" kern="1200" dirty="0">
                <a:solidFill>
                  <a:schemeClr val="tx1"/>
                </a:solidFill>
                <a:effectLst/>
                <a:latin typeface="Arial Narrow" panose="020B0604020202020204" pitchFamily="34" charset="0"/>
                <a:ea typeface="+mn-ea"/>
                <a:cs typeface="Arial Narrow" panose="020B0604020202020204" pitchFamily="34" charset="0"/>
              </a:rPr>
              <a:t>MATERIALS</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Let’s review the handouts you were given in the packet. You have several:</a:t>
            </a:r>
          </a:p>
          <a:p>
            <a:r>
              <a:rPr lang="en-US" sz="1200" kern="1200" dirty="0">
                <a:solidFill>
                  <a:schemeClr val="tx1"/>
                </a:solidFill>
                <a:effectLst/>
                <a:ea typeface="+mn-ea"/>
                <a:cs typeface="+mn-cs"/>
              </a:rPr>
              <a:t>#1 Key Points and Notes</a:t>
            </a:r>
          </a:p>
          <a:p>
            <a:r>
              <a:rPr lang="en-US" sz="1200" kern="1200" dirty="0">
                <a:solidFill>
                  <a:schemeClr val="tx1"/>
                </a:solidFill>
                <a:effectLst/>
                <a:ea typeface="+mn-ea"/>
                <a:cs typeface="+mn-cs"/>
              </a:rPr>
              <a:t>#2 Healthy Tenet</a:t>
            </a:r>
          </a:p>
          <a:p>
            <a:r>
              <a:rPr lang="en-US" sz="1200" kern="1200" dirty="0">
                <a:solidFill>
                  <a:schemeClr val="tx1"/>
                </a:solidFill>
                <a:effectLst/>
                <a:ea typeface="+mn-ea"/>
                <a:cs typeface="+mn-cs"/>
              </a:rPr>
              <a:t>#3 WSCC 10 Components</a:t>
            </a:r>
          </a:p>
          <a:p>
            <a:r>
              <a:rPr lang="en-US" sz="1200" kern="1200" dirty="0">
                <a:solidFill>
                  <a:schemeClr val="tx1"/>
                </a:solidFill>
                <a:effectLst/>
                <a:ea typeface="+mn-ea"/>
                <a:cs typeface="+mn-cs"/>
              </a:rPr>
              <a:t>#4 Steps for Adopting and Implementing the WSCC Model</a:t>
            </a:r>
          </a:p>
          <a:p>
            <a:r>
              <a:rPr lang="en-US" sz="1200" kern="1200" dirty="0">
                <a:solidFill>
                  <a:schemeClr val="tx1"/>
                </a:solidFill>
                <a:effectLst/>
                <a:ea typeface="+mn-ea"/>
                <a:cs typeface="+mn-cs"/>
              </a:rPr>
              <a:t>#5 Additional Resources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We’ll be using these throughout the training.</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4</a:t>
            </a:fld>
            <a:endParaRPr lang="en-US" dirty="0"/>
          </a:p>
        </p:txBody>
      </p:sp>
    </p:spTree>
    <p:extLst>
      <p:ext uri="{BB962C8B-B14F-4D97-AF65-F5344CB8AC3E}">
        <p14:creationId xmlns:p14="http://schemas.microsoft.com/office/powerpoint/2010/main" val="2067145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WSCC OVERVIEW</a:t>
            </a:r>
          </a:p>
          <a:p>
            <a:endParaRPr lang="en-US" sz="1200" b="1" i="0" kern="1200" dirty="0">
              <a:solidFill>
                <a:schemeClr val="tx1"/>
              </a:solidFill>
              <a:effectLst/>
              <a:latin typeface="Arial Narrow" panose="020B0604020202020204" pitchFamily="34" charset="0"/>
              <a:ea typeface="+mn-ea"/>
              <a:cs typeface="Arial Narrow" panose="020B0604020202020204" pitchFamily="34" charset="0"/>
            </a:endParaRPr>
          </a:p>
          <a:p>
            <a:r>
              <a:rPr lang="en-US" sz="1200" kern="1200" dirty="0">
                <a:solidFill>
                  <a:schemeClr val="tx1"/>
                </a:solidFill>
                <a:effectLst/>
                <a:ea typeface="+mn-ea"/>
                <a:cs typeface="+mn-cs"/>
              </a:rPr>
              <a:t>STATE: Find Handout #1 Key Points and Notes. Feel free to take notes on this handout as we talk about the WSCC model.</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What is a model?</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Allow 2–3 participants to share their ideas.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A model is something used as an example to follow or emulate. In this case, the WSCC model is a framework for improving the health and learning of the students in our nation’s schools. It calls for greater alignment and integration between education and health.</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What does the model say to you?</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Allow 2–3 participants to share their ideas.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Thank you for sharing. Let’s break down the model and look at the pieces that make up the whole model.</a:t>
            </a:r>
          </a:p>
          <a:p>
            <a:endParaRPr lang="en-US" sz="1200"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NOTE: As you talk about the different parts of the model, point to them on the PPT slide.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In the center, you can see that the focus is on whom? Correct: the student. For students to be successful in school, their basic needs for learning must be met. Students must be healthy, safe, engaged, challenged, and supported—these needs are represented in green and are called the five tenets.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To ensure this, all sectors within the school must work together. In other words, a whole school approach must be taken. This is reflected by what we call the WSCC 10 components. Finally, the whole model is surrounded by the community and its support and influence.</a:t>
            </a:r>
          </a:p>
          <a:p>
            <a:endParaRPr lang="en-US" sz="1200"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The WSCC Model represents a collaborative approach to learning and health. It emphasizes school wide engagement as well as community support.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So where did the concept of the WSCC model come from? This model is the result of collaboration between two national leaders. The Whole Child approach from the Association of Supervision and Curriculum Development (ASCD) and the Coordinated School Health approach from the Centers for Disease Prevention and Control (CDC) have been integrated into the WSCC model to demonstrate the symbiotic relationship between health and learning.</a:t>
            </a:r>
          </a:p>
          <a:p>
            <a:endParaRPr lang="en-US" sz="1200" u="none" strike="noStrike" kern="1200" dirty="0">
              <a:solidFill>
                <a:schemeClr val="tx1"/>
              </a:solidFill>
              <a:effectLst/>
              <a:ea typeface="+mn-ea"/>
              <a:cs typeface="+mn-cs"/>
            </a:endParaRPr>
          </a:p>
        </p:txBody>
      </p:sp>
      <p:sp>
        <p:nvSpPr>
          <p:cNvPr id="4" name="Slide Number Placeholder 3"/>
          <p:cNvSpPr>
            <a:spLocks noGrp="1"/>
          </p:cNvSpPr>
          <p:nvPr>
            <p:ph type="sldNum" sz="quarter" idx="5"/>
          </p:nvPr>
        </p:nvSpPr>
        <p:spPr/>
        <p:txBody>
          <a:bodyPr/>
          <a:lstStyle/>
          <a:p>
            <a:fld id="{2BEEEE0F-B261-DB48-A645-12400589D759}" type="slidenum">
              <a:rPr lang="en-US" smtClean="0"/>
              <a:t>5</a:t>
            </a:fld>
            <a:endParaRPr lang="en-US" dirty="0"/>
          </a:p>
        </p:txBody>
      </p:sp>
    </p:spTree>
    <p:extLst>
      <p:ext uri="{BB962C8B-B14F-4D97-AF65-F5344CB8AC3E}">
        <p14:creationId xmlns:p14="http://schemas.microsoft.com/office/powerpoint/2010/main" val="530229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WSCC FIVE TENETS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So, let’s take a deeper dive into the model. As we stated earlier, youth are at the center of the WSCC model. This ensures that the model’s focus is on keeping youth healthy, safe, engaged, supported, and challenged—the tenets or principles that schools, teachers, health professionals, families, and communities value. In addition to youth being the focus of this work, we should also recognize them as full partners in this work. Students are the recipients of this model, so it is important to hear and learn from them what works or helps in improving their learning and health. More about this concept can be found in the Engaging Youth Training Module.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 five tenets shown in green on the model are: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Healthy — Each student enters school healthy and learns about and practices a healthy lifestyle.</a:t>
            </a:r>
          </a:p>
          <a:p>
            <a:r>
              <a:rPr lang="en-US" sz="1200" kern="1200" dirty="0">
                <a:solidFill>
                  <a:schemeClr val="tx1"/>
                </a:solidFill>
                <a:effectLst/>
                <a:ea typeface="+mn-ea"/>
                <a:cs typeface="+mn-cs"/>
              </a:rPr>
              <a:t>Safe — Each student learns in an environment that is physically and emotionally safe for students and adults.</a:t>
            </a:r>
          </a:p>
          <a:p>
            <a:r>
              <a:rPr lang="en-US" sz="1200" kern="1200" dirty="0">
                <a:solidFill>
                  <a:schemeClr val="tx1"/>
                </a:solidFill>
                <a:effectLst/>
                <a:ea typeface="+mn-ea"/>
                <a:cs typeface="+mn-cs"/>
              </a:rPr>
              <a:t>Engaged — Each student is actively engaged in their learning and is connected to the school and broader community.</a:t>
            </a:r>
          </a:p>
          <a:p>
            <a:r>
              <a:rPr lang="en-US" sz="1200" kern="1200" dirty="0">
                <a:solidFill>
                  <a:schemeClr val="tx1"/>
                </a:solidFill>
                <a:effectLst/>
                <a:ea typeface="+mn-ea"/>
                <a:cs typeface="+mn-cs"/>
              </a:rPr>
              <a:t>Supported — Each student has access to personalized learning and is supported by qualified caring adults.</a:t>
            </a:r>
          </a:p>
          <a:p>
            <a:r>
              <a:rPr lang="en-US" sz="1200" kern="1200" dirty="0">
                <a:solidFill>
                  <a:schemeClr val="tx1"/>
                </a:solidFill>
                <a:effectLst/>
                <a:ea typeface="+mn-ea"/>
                <a:cs typeface="+mn-cs"/>
              </a:rPr>
              <a:t>Challenged — Each student is challenged academically and prepared for success in college or further study and for employment.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Again, the five tenets are the desired outcomes for every student and are critical for supporting academic achievement and student health. The tenets are based on Maslow’s hierarchy of needs where we must first meet the physical needs (physical health, safety, and a sense of belonging) before we can meet the social and emotional needs. So with that thought, the tenets of being healthy and safe provide the foundation and must be addressed to allow students to achieve the other tenets of being engaged, supported and challenged.</a:t>
            </a:r>
          </a:p>
          <a:p>
            <a:endParaRPr lang="en-US" sz="1200"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Today, we are going to focus on the Healthy tenet.</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 </a:t>
            </a:r>
          </a:p>
          <a:p>
            <a:endParaRPr lang="en-US" sz="1200" kern="1200" dirty="0">
              <a:solidFill>
                <a:schemeClr val="tx1"/>
              </a:solidFill>
              <a:effectLst/>
              <a:ea typeface="+mn-ea"/>
              <a:cs typeface="+mn-cs"/>
            </a:endParaRPr>
          </a:p>
          <a:p>
            <a:endParaRPr lang="en-US" sz="1200" kern="1200" dirty="0">
              <a:solidFill>
                <a:schemeClr val="tx1"/>
              </a:solidFill>
              <a:effectLs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6</a:t>
            </a:fld>
            <a:endParaRPr lang="en-US" dirty="0"/>
          </a:p>
        </p:txBody>
      </p:sp>
    </p:spTree>
    <p:extLst>
      <p:ext uri="{BB962C8B-B14F-4D97-AF65-F5344CB8AC3E}">
        <p14:creationId xmlns:p14="http://schemas.microsoft.com/office/powerpoint/2010/main" val="2154633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HEALTHY TENET</a:t>
            </a:r>
          </a:p>
          <a:p>
            <a:r>
              <a:rPr lang="en-US" sz="1200" kern="1200" dirty="0">
                <a:solidFill>
                  <a:schemeClr val="tx1"/>
                </a:solidFill>
                <a:effectLst/>
                <a:ea typeface="+mn-ea"/>
                <a:cs typeface="+mn-cs"/>
              </a:rPr>
              <a:t>STATE: Find Handout #2. Please read the healthy tenet goal and discuss with a partner the following question. </a:t>
            </a:r>
          </a:p>
          <a:p>
            <a:r>
              <a:rPr lang="en-US" sz="1200" kern="1200" dirty="0">
                <a:solidFill>
                  <a:schemeClr val="tx1"/>
                </a:solidFill>
                <a:effectLst/>
                <a:ea typeface="+mn-ea"/>
                <a:cs typeface="+mn-cs"/>
              </a:rPr>
              <a:t>     “What does a school look like where students know and are able to practice a healthy lifestyle?”</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Jot down your thoughts on the handout.</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Give participants 2 minutes to discuss the two questions.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Let’s share some of your thoughts about what a healthy school looks like.  </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Facilitate a short discussion.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Thanks for sharing.</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7</a:t>
            </a:fld>
            <a:endParaRPr lang="en-US" dirty="0"/>
          </a:p>
        </p:txBody>
      </p:sp>
    </p:spTree>
    <p:extLst>
      <p:ext uri="{BB962C8B-B14F-4D97-AF65-F5344CB8AC3E}">
        <p14:creationId xmlns:p14="http://schemas.microsoft.com/office/powerpoint/2010/main" val="3937533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HEATHY TENET INDICATORS</a:t>
            </a:r>
          </a:p>
          <a:p>
            <a:r>
              <a:rPr lang="en-US" sz="1200" kern="1200" dirty="0">
                <a:solidFill>
                  <a:schemeClr val="tx1"/>
                </a:solidFill>
                <a:effectLst/>
                <a:ea typeface="+mn-ea"/>
                <a:cs typeface="+mn-cs"/>
              </a:rPr>
              <a:t>STATE: Each of the five tenets has its own set </a:t>
            </a:r>
            <a:r>
              <a:rPr lang="en-US" sz="1200" u="none" kern="1200" dirty="0">
                <a:solidFill>
                  <a:schemeClr val="tx1"/>
                </a:solidFill>
                <a:effectLst/>
                <a:ea typeface="+mn-ea"/>
                <a:cs typeface="+mn-cs"/>
              </a:rPr>
              <a:t>of indicators</a:t>
            </a:r>
            <a:r>
              <a:rPr lang="en-US" sz="1200" kern="1200" dirty="0">
                <a:solidFill>
                  <a:schemeClr val="tx1"/>
                </a:solidFill>
                <a:effectLst/>
                <a:ea typeface="+mn-ea"/>
                <a:cs typeface="+mn-cs"/>
              </a:rPr>
              <a:t>. On Handout #2 you can see the list of indicators for the Healthy Tenet. Please take a few minutes to read the indicator descriptions.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 listing of all the tenet indicators can be found at </a:t>
            </a:r>
            <a:r>
              <a:rPr lang="en-US" sz="1200" u="sng" kern="1200" dirty="0">
                <a:solidFill>
                  <a:schemeClr val="tx1"/>
                </a:solidFill>
                <a:effectLst/>
                <a:ea typeface="+mn-ea"/>
                <a:cs typeface="+mn-cs"/>
                <a:hlinkClick r:id="rId3"/>
              </a:rPr>
              <a:t>www.ascd.org/whole-child.aspx</a:t>
            </a:r>
            <a:r>
              <a:rPr lang="en-US" sz="1200" kern="1200" dirty="0">
                <a:solidFill>
                  <a:schemeClr val="tx1"/>
                </a:solidFill>
                <a:effectLst/>
                <a:ea typeface="+mn-ea"/>
                <a:cs typeface="+mn-cs"/>
              </a:rPr>
              <a:t>.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Let’s continue our review of the WSCC model and now focus our attention to the ten components found in the teal colored area of the model. Many of these indicators link to the 10 components?</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8</a:t>
            </a:fld>
            <a:endParaRPr lang="en-US" dirty="0"/>
          </a:p>
        </p:txBody>
      </p:sp>
    </p:spTree>
    <p:extLst>
      <p:ext uri="{BB962C8B-B14F-4D97-AF65-F5344CB8AC3E}">
        <p14:creationId xmlns:p14="http://schemas.microsoft.com/office/powerpoint/2010/main" val="3447130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WSCC TEN COMPONENTS</a:t>
            </a:r>
          </a:p>
          <a:p>
            <a:endParaRPr lang="en-US" sz="1200" b="1" i="0" kern="1200" dirty="0">
              <a:solidFill>
                <a:schemeClr val="tx1"/>
              </a:solidFill>
              <a:effectLst/>
              <a:latin typeface="Arial Narrow" panose="020B0604020202020204" pitchFamily="34" charset="0"/>
              <a:ea typeface="+mn-ea"/>
              <a:cs typeface="Arial Narrow" panose="020B0604020202020204" pitchFamily="34" charset="0"/>
            </a:endParaRPr>
          </a:p>
          <a:p>
            <a:r>
              <a:rPr lang="en-US" sz="1200" kern="1200" dirty="0">
                <a:solidFill>
                  <a:schemeClr val="tx1"/>
                </a:solidFill>
                <a:effectLst/>
                <a:ea typeface="+mn-ea"/>
                <a:cs typeface="+mn-cs"/>
              </a:rPr>
              <a:t>STATE: The WSCC model highlights the ten components that every school should have to ensure the health, safety and well-being of students and staff. They are:</a:t>
            </a:r>
          </a:p>
          <a:p>
            <a:pPr lvl="0"/>
            <a:r>
              <a:rPr lang="en-US" sz="1200" kern="1200" dirty="0">
                <a:solidFill>
                  <a:schemeClr val="tx1"/>
                </a:solidFill>
                <a:effectLst/>
                <a:ea typeface="+mn-ea"/>
                <a:cs typeface="+mn-cs"/>
              </a:rPr>
              <a:t>Health Education</a:t>
            </a:r>
          </a:p>
          <a:p>
            <a:pPr lvl="0"/>
            <a:r>
              <a:rPr lang="en-US" sz="1200" kern="1200" dirty="0">
                <a:solidFill>
                  <a:schemeClr val="tx1"/>
                </a:solidFill>
                <a:effectLst/>
                <a:ea typeface="+mn-ea"/>
                <a:cs typeface="+mn-cs"/>
              </a:rPr>
              <a:t>Physical Education and Physical Activity</a:t>
            </a:r>
          </a:p>
          <a:p>
            <a:pPr lvl="0"/>
            <a:r>
              <a:rPr lang="en-US" sz="1200" kern="1200" dirty="0">
                <a:solidFill>
                  <a:schemeClr val="tx1"/>
                </a:solidFill>
                <a:effectLst/>
                <a:ea typeface="+mn-ea"/>
                <a:cs typeface="+mn-cs"/>
              </a:rPr>
              <a:t>Counseling, Social Services, and Psychological Services</a:t>
            </a:r>
          </a:p>
          <a:p>
            <a:pPr lvl="0"/>
            <a:r>
              <a:rPr lang="en-US" sz="1200" kern="1200" dirty="0">
                <a:solidFill>
                  <a:schemeClr val="tx1"/>
                </a:solidFill>
                <a:effectLst/>
                <a:ea typeface="+mn-ea"/>
                <a:cs typeface="+mn-cs"/>
              </a:rPr>
              <a:t>Health Services</a:t>
            </a:r>
          </a:p>
          <a:p>
            <a:pPr lvl="0"/>
            <a:r>
              <a:rPr lang="en-US" sz="1200" kern="1200" dirty="0">
                <a:solidFill>
                  <a:schemeClr val="tx1"/>
                </a:solidFill>
                <a:effectLst/>
                <a:ea typeface="+mn-ea"/>
                <a:cs typeface="+mn-cs"/>
              </a:rPr>
              <a:t>Nutrition Environment and Services</a:t>
            </a:r>
          </a:p>
          <a:p>
            <a:pPr lvl="0"/>
            <a:r>
              <a:rPr lang="en-US" sz="1200" kern="1200" dirty="0">
                <a:solidFill>
                  <a:schemeClr val="tx1"/>
                </a:solidFill>
                <a:effectLst/>
                <a:ea typeface="+mn-ea"/>
                <a:cs typeface="+mn-cs"/>
              </a:rPr>
              <a:t>Employee Wellness</a:t>
            </a:r>
          </a:p>
          <a:p>
            <a:pPr lvl="0"/>
            <a:r>
              <a:rPr lang="en-US" sz="1200" kern="1200" dirty="0">
                <a:solidFill>
                  <a:schemeClr val="tx1"/>
                </a:solidFill>
                <a:effectLst/>
                <a:ea typeface="+mn-ea"/>
                <a:cs typeface="+mn-cs"/>
              </a:rPr>
              <a:t>Social and Emotional Climate</a:t>
            </a:r>
          </a:p>
          <a:p>
            <a:pPr lvl="0"/>
            <a:r>
              <a:rPr lang="en-US" sz="1200" kern="1200" dirty="0">
                <a:solidFill>
                  <a:schemeClr val="tx1"/>
                </a:solidFill>
                <a:effectLst/>
                <a:ea typeface="+mn-ea"/>
                <a:cs typeface="+mn-cs"/>
              </a:rPr>
              <a:t>Physical Environment</a:t>
            </a:r>
          </a:p>
          <a:p>
            <a:pPr lvl="0"/>
            <a:r>
              <a:rPr lang="en-US" sz="1200" kern="1200" dirty="0">
                <a:solidFill>
                  <a:schemeClr val="tx1"/>
                </a:solidFill>
                <a:effectLst/>
                <a:ea typeface="+mn-ea"/>
                <a:cs typeface="+mn-cs"/>
              </a:rPr>
              <a:t>Family Engagement</a:t>
            </a:r>
          </a:p>
          <a:p>
            <a:pPr lvl="0"/>
            <a:r>
              <a:rPr lang="en-US" sz="1200" kern="1200" dirty="0">
                <a:solidFill>
                  <a:schemeClr val="tx1"/>
                </a:solidFill>
                <a:effectLst/>
                <a:ea typeface="+mn-ea"/>
                <a:cs typeface="+mn-cs"/>
              </a:rPr>
              <a:t>Community Involvement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So, think of the 10 components as the mechanism for achieving the WSCC tenets, especially the tenets — healthy and safe. The components represent the expert workforce that can unite the school and the school community in a process of continuous improvement. They are interconnected and all should be engaged in the work.</a:t>
            </a:r>
            <a:r>
              <a:rPr lang="en-US" dirty="0">
                <a:effectLst/>
              </a:rPr>
              <a:t> </a:t>
            </a: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9</a:t>
            </a:fld>
            <a:endParaRPr lang="en-US" dirty="0"/>
          </a:p>
        </p:txBody>
      </p:sp>
    </p:spTree>
    <p:extLst>
      <p:ext uri="{BB962C8B-B14F-4D97-AF65-F5344CB8AC3E}">
        <p14:creationId xmlns:p14="http://schemas.microsoft.com/office/powerpoint/2010/main" val="132233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STATE: On this slide, you can see how the components are connected with one another and how they work together to create a whole school approach to health and learning and the critical content students learn is supported and reinforced by the school’s services, environment and partners.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We can break down the components into: </a:t>
            </a:r>
          </a:p>
          <a:p>
            <a:r>
              <a:rPr lang="en-US" sz="1200" kern="1200" dirty="0">
                <a:solidFill>
                  <a:schemeClr val="tx1"/>
                </a:solidFill>
                <a:effectLst/>
                <a:ea typeface="+mn-ea"/>
                <a:cs typeface="+mn-cs"/>
              </a:rPr>
              <a:t>Academic Content Areas: Health Education and Physical Education and Physical Activity; </a:t>
            </a:r>
          </a:p>
          <a:p>
            <a:r>
              <a:rPr lang="en-US" sz="1200" kern="1200" dirty="0">
                <a:solidFill>
                  <a:schemeClr val="tx1"/>
                </a:solidFill>
                <a:effectLst/>
                <a:ea typeface="+mn-ea"/>
                <a:cs typeface="+mn-cs"/>
              </a:rPr>
              <a:t>Services: Counseling, Psychological and Social Services; Health Services; Nutrition Environment and Services, and Employee Wellness; </a:t>
            </a:r>
          </a:p>
          <a:p>
            <a:r>
              <a:rPr lang="en-US" sz="1200" kern="1200" dirty="0">
                <a:solidFill>
                  <a:schemeClr val="tx1"/>
                </a:solidFill>
                <a:effectLst/>
                <a:ea typeface="+mn-ea"/>
                <a:cs typeface="+mn-cs"/>
              </a:rPr>
              <a:t>Environments: Social and Emotional Climate &amp; Physical Environment </a:t>
            </a:r>
          </a:p>
          <a:p>
            <a:r>
              <a:rPr lang="en-US" sz="1200" kern="1200" dirty="0">
                <a:solidFill>
                  <a:schemeClr val="tx1"/>
                </a:solidFill>
                <a:effectLst/>
                <a:ea typeface="+mn-ea"/>
                <a:cs typeface="+mn-cs"/>
              </a:rPr>
              <a:t>Resourceful Partners: Family Engagement &amp; Community Involvement.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To improve coordination between health and learning, you will want to engage as many of the ten components as possible.  This next activity will help you know who you need to engage in implementing the model and where there are gaps. If you identify any gaps, you will want to seek out people in your school or community to fill those gaps. Consider people who have expertise or passion for the component area.</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Let’s look at Handout #3: WSCC 10 Components. The 10 components are listed along with the aligned healthy tenet indicator. Review both the component and indicator descriptions and consider how well you feel your school is addressing the component. Rank each from 1 to 4 with 1 being not implemented at all to 4 being fully implemented.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Next consider if there is someone at your school who is the lead or head of the component and write down the name of that person(s). </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Allow 13 minutes for the participants to complete.</a:t>
            </a:r>
          </a:p>
          <a:p>
            <a:r>
              <a:rPr lang="en-US" sz="1200" kern="1200" dirty="0">
                <a:solidFill>
                  <a:schemeClr val="tx1"/>
                </a:solidFill>
                <a:effectLst/>
                <a:ea typeface="+mn-ea"/>
                <a:cs typeface="+mn-cs"/>
              </a:rPr>
              <a:t> </a:t>
            </a:r>
            <a:endParaRPr lang="en-US" dirty="0"/>
          </a:p>
          <a:p>
            <a:r>
              <a:rPr lang="en-US" sz="1200" kern="1200" dirty="0">
                <a:solidFill>
                  <a:schemeClr val="tx1"/>
                </a:solidFill>
                <a:effectLst/>
                <a:ea typeface="+mn-ea"/>
                <a:cs typeface="+mn-cs"/>
              </a:rPr>
              <a:t>STATE: You probably noticed that indicators 1, 7, 8 were not listed.  That is because these three indicators cut across all ten components.  Indicator 1 reminds us that the whole school needs to reinforce the health and well-being of every student. Indicator 7 reminds us that health and well-being needs to be included in professional development, curriculum development and assessment and finally indicator 8 reminds us that the school health goals affecting students and staff should be built on data and strong science.  Take a few minutes and describe why these indicators are important for all ten components and how you could include or ensure each is integrated into the work of all the components.   </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Allow 3 minutes for this work.  </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STATE:  Hopefully this activity demonstrates the need for collaboration, integration, and cross-functional work when addressing health and learning.  The School Health Index is a tool that helps demonstrate ways in which the components can work together. You can learn more about the School Health Index in the Assessing Training Module.</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10</a:t>
            </a:fld>
            <a:endParaRPr lang="en-US" dirty="0"/>
          </a:p>
        </p:txBody>
      </p:sp>
    </p:spTree>
    <p:extLst>
      <p:ext uri="{BB962C8B-B14F-4D97-AF65-F5344CB8AC3E}">
        <p14:creationId xmlns:p14="http://schemas.microsoft.com/office/powerpoint/2010/main" val="3028487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STATE: Remember, the white portion of the model separating the tenets from the components indicates the work of the WSCC Team implementing the model in the school by coordinating the policy, processes, and practices. Implementing the WSCC model requires a mindset of continuous improvement and a committed group of individuals to ensure this important work gets done.</a:t>
            </a:r>
            <a:r>
              <a:rPr lang="en-US" dirty="0">
                <a:effectLst/>
              </a:rPr>
              <a:t> </a:t>
            </a: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11</a:t>
            </a:fld>
            <a:endParaRPr lang="en-US" dirty="0"/>
          </a:p>
        </p:txBody>
      </p:sp>
    </p:spTree>
    <p:extLst>
      <p:ext uri="{BB962C8B-B14F-4D97-AF65-F5344CB8AC3E}">
        <p14:creationId xmlns:p14="http://schemas.microsoft.com/office/powerpoint/2010/main" val="1824071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Narrow" panose="020B0604020202020204" pitchFamily="34" charset="0"/>
                <a:ea typeface="+mn-ea"/>
                <a:cs typeface="Arial Narrow" panose="020B0604020202020204" pitchFamily="34" charset="0"/>
              </a:rPr>
              <a:t>STEPS FOR ADOPTING AND IMPLEMENTING THE WSCC MODEL</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Let’s take a look at Handout #4: Steps for Adopting and Implementing the WSCC Model</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This handout provides guidance on the steps a WSCC Team can take to implement the model. The process supports continuous improvement for creating a school environment that promotes and embodies good health and learning. It starts with focusing on administrative support and buy-in, identifying the right people, assembling teams, assessing needs, creating a plan, and implementing the plan, and then reflecting, celebrating, and communicating results.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Read through the steps and determine where your school or district is in the process. Also consider the training modules that are available and highlight the ones you feel might be most helpful.</a:t>
            </a:r>
          </a:p>
          <a:p>
            <a:r>
              <a:rPr lang="en-US" sz="1200" kern="1200" dirty="0">
                <a:solidFill>
                  <a:schemeClr val="tx1"/>
                </a:solidFill>
                <a:effectLst/>
                <a:ea typeface="+mn-ea"/>
                <a:cs typeface="+mn-cs"/>
              </a:rPr>
              <a:t> </a:t>
            </a:r>
          </a:p>
          <a:p>
            <a:r>
              <a:rPr lang="en-US" sz="1200" b="0" i="1" kern="1200" dirty="0">
                <a:solidFill>
                  <a:schemeClr val="tx1"/>
                </a:solidFill>
                <a:effectLst/>
                <a:latin typeface="Arial Narrow" panose="020B0604020202020204" pitchFamily="34" charset="0"/>
                <a:ea typeface="+mn-ea"/>
                <a:cs typeface="Arial Narrow" panose="020B0604020202020204" pitchFamily="34" charset="0"/>
              </a:rPr>
              <a:t>DO: Provide participants with 5 minutes to complete.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Who will share where their school is in the process and what training modules you would like to explore more for assisting your team.</a:t>
            </a:r>
          </a:p>
        </p:txBody>
      </p:sp>
      <p:sp>
        <p:nvSpPr>
          <p:cNvPr id="4" name="Slide Number Placeholder 3"/>
          <p:cNvSpPr>
            <a:spLocks noGrp="1"/>
          </p:cNvSpPr>
          <p:nvPr>
            <p:ph type="sldNum" sz="quarter" idx="5"/>
          </p:nvPr>
        </p:nvSpPr>
        <p:spPr/>
        <p:txBody>
          <a:bodyPr/>
          <a:lstStyle/>
          <a:p>
            <a:fld id="{2BEEEE0F-B261-DB48-A645-12400589D759}" type="slidenum">
              <a:rPr lang="en-US" smtClean="0"/>
              <a:t>12</a:t>
            </a:fld>
            <a:endParaRPr lang="en-US" dirty="0"/>
          </a:p>
        </p:txBody>
      </p:sp>
    </p:spTree>
    <p:extLst>
      <p:ext uri="{BB962C8B-B14F-4D97-AF65-F5344CB8AC3E}">
        <p14:creationId xmlns:p14="http://schemas.microsoft.com/office/powerpoint/2010/main" val="1926161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COMMUNITY</a:t>
            </a:r>
          </a:p>
          <a:p>
            <a:r>
              <a:rPr lang="en-US" sz="1200" kern="1200" dirty="0">
                <a:solidFill>
                  <a:schemeClr val="tx1"/>
                </a:solidFill>
                <a:effectLst/>
                <a:ea typeface="+mn-ea"/>
                <a:cs typeface="+mn-cs"/>
              </a:rPr>
              <a:t>STATE: The final part of the WSCC model is community. It surrounds the model. This part of the model reminds us that both community and families must be engaged. Research from both the education sector and health sector underscores the value of these partnerships and cooperation.</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While WSCC teams work at the school or district level, partnerships with the community will help secure the necessary resources to implement the model. Most school districts already have a School Health Council (SHC), Wellness Committee, or School Health Advisory Committee (SHAC) in place to improve district health policies and procedures around nutrition and physical activity. This group or committee is also responsible for implementing local school wellness policies required by law for all schools participating in the federal Child Nutrition Programs, including the National School Lunch Program or the School Breakfast Program. They can also help put into action several provisions of the Every Student Succeeds Act (ESSA), including Title I and Title IV. Be sure to tap into these existing committees.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13</a:t>
            </a:fld>
            <a:endParaRPr lang="en-US" dirty="0"/>
          </a:p>
        </p:txBody>
      </p:sp>
    </p:spTree>
    <p:extLst>
      <p:ext uri="{BB962C8B-B14F-4D97-AF65-F5344CB8AC3E}">
        <p14:creationId xmlns:p14="http://schemas.microsoft.com/office/powerpoint/2010/main" val="1389248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ENGAGING FAMILIES</a:t>
            </a:r>
          </a:p>
          <a:p>
            <a:endParaRPr lang="en-US" sz="1200" b="1" kern="1200" dirty="0">
              <a:solidFill>
                <a:schemeClr val="tx1"/>
              </a:solidFill>
              <a:effectLst/>
              <a:ea typeface="+mn-ea"/>
              <a:cs typeface="+mn-cs"/>
            </a:endParaRPr>
          </a:p>
          <a:p>
            <a:r>
              <a:rPr lang="en-US" sz="1200" kern="1200" dirty="0">
                <a:solidFill>
                  <a:schemeClr val="tx1"/>
                </a:solidFill>
                <a:effectLst/>
                <a:ea typeface="+mn-ea"/>
                <a:cs typeface="+mn-cs"/>
              </a:rPr>
              <a:t>STATE: Research shows that when parents are engaged in their child’s school activities, the child:</a:t>
            </a:r>
          </a:p>
          <a:p>
            <a:pPr marL="171450" lvl="0" indent="-171450">
              <a:buFont typeface="Arial" panose="020B0604020202020204" pitchFamily="34" charset="0"/>
              <a:buChar char="•"/>
            </a:pPr>
            <a:r>
              <a:rPr lang="en-US" sz="1200" kern="1200" dirty="0" smtClean="0">
                <a:solidFill>
                  <a:schemeClr val="tx1"/>
                </a:solidFill>
                <a:effectLst/>
                <a:ea typeface="+mn-ea"/>
                <a:cs typeface="+mn-cs"/>
              </a:rPr>
              <a:t>Grades improves</a:t>
            </a:r>
            <a:endParaRPr lang="en-US" sz="1200" kern="1200" dirty="0">
              <a:solidFill>
                <a:schemeClr val="tx1"/>
              </a:solidFill>
              <a:effectLs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ea typeface="+mn-ea"/>
                <a:cs typeface="+mn-cs"/>
              </a:rPr>
              <a:t>Attendance improves</a:t>
            </a:r>
            <a:endParaRPr lang="en-US" sz="1200" kern="1200" dirty="0">
              <a:solidFill>
                <a:schemeClr val="tx1"/>
              </a:solidFill>
              <a:effectLst/>
              <a:ea typeface="+mn-ea"/>
              <a:cs typeface="+mn-cs"/>
            </a:endParaRPr>
          </a:p>
          <a:p>
            <a:pPr marL="171450" lvl="0" indent="-171450">
              <a:buFont typeface="Arial" panose="020B0604020202020204" pitchFamily="34" charset="0"/>
              <a:buChar char="•"/>
            </a:pPr>
            <a:r>
              <a:rPr lang="en-US" sz="1200" kern="1200" dirty="0">
                <a:solidFill>
                  <a:schemeClr val="tx1"/>
                </a:solidFill>
                <a:effectLst/>
                <a:ea typeface="+mn-ea"/>
                <a:cs typeface="+mn-cs"/>
              </a:rPr>
              <a:t>exhibits better classroom behavior</a:t>
            </a:r>
          </a:p>
          <a:p>
            <a:pPr marL="171450" lvl="0" indent="-171450">
              <a:buFont typeface="Arial" panose="020B0604020202020204" pitchFamily="34" charset="0"/>
              <a:buChar char="•"/>
            </a:pPr>
            <a:r>
              <a:rPr lang="en-US" sz="1200" kern="1200" dirty="0">
                <a:solidFill>
                  <a:schemeClr val="tx1"/>
                </a:solidFill>
                <a:effectLst/>
                <a:ea typeface="+mn-ea"/>
                <a:cs typeface="+mn-cs"/>
              </a:rPr>
              <a:t>chooses healthier behaviors</a:t>
            </a:r>
          </a:p>
          <a:p>
            <a:pPr marL="171450" lvl="0" indent="-171450">
              <a:buFont typeface="Arial" panose="020B0604020202020204" pitchFamily="34" charset="0"/>
              <a:buChar char="•"/>
            </a:pPr>
            <a:r>
              <a:rPr lang="en-US" sz="1200" kern="1200" dirty="0">
                <a:solidFill>
                  <a:schemeClr val="tx1"/>
                </a:solidFill>
                <a:effectLst/>
                <a:ea typeface="+mn-ea"/>
                <a:cs typeface="+mn-cs"/>
              </a:rPr>
              <a:t>demonstrates better social skills</a:t>
            </a:r>
          </a:p>
          <a:p>
            <a:pPr marL="171450" lvl="0" indent="-171450">
              <a:buFont typeface="Arial" panose="020B0604020202020204" pitchFamily="34" charset="0"/>
              <a:buChar char="•"/>
            </a:pPr>
            <a:r>
              <a:rPr lang="en-US" sz="1200" kern="1200" dirty="0">
                <a:solidFill>
                  <a:schemeClr val="tx1"/>
                </a:solidFill>
                <a:effectLst/>
                <a:ea typeface="+mn-ea"/>
                <a:cs typeface="+mn-cs"/>
              </a:rPr>
              <a:t>avoids unhealthy behaviors such as smoking and drinking alcohol</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In addition, school health activities are more successful when parents are involved.</a:t>
            </a:r>
            <a:r>
              <a:rPr lang="en-US" sz="1200" kern="1200" baseline="30000" dirty="0">
                <a:solidFill>
                  <a:schemeClr val="tx1"/>
                </a:solidFill>
                <a:effectLst/>
                <a:ea typeface="+mn-ea"/>
                <a:cs typeface="+mn-cs"/>
              </a:rPr>
              <a:t> </a:t>
            </a:r>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 act of engaging families has shown positive effects at the elementary, middle school, and high school levels.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What are some ways you engage families in school health? (Allow for a few responses.)</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 valuable resource for family engagement in school health can be found at: https://</a:t>
            </a:r>
            <a:r>
              <a:rPr lang="en-US" sz="1200" kern="1200" dirty="0" err="1">
                <a:solidFill>
                  <a:schemeClr val="tx1"/>
                </a:solidFill>
                <a:effectLst/>
                <a:ea typeface="+mn-ea"/>
                <a:cs typeface="+mn-cs"/>
              </a:rPr>
              <a:t>www.cdc.gov</a:t>
            </a:r>
            <a:r>
              <a:rPr lang="en-US" sz="1200" kern="1200" dirty="0">
                <a:solidFill>
                  <a:schemeClr val="tx1"/>
                </a:solidFill>
                <a:effectLst/>
                <a:ea typeface="+mn-ea"/>
                <a:cs typeface="+mn-cs"/>
              </a:rPr>
              <a:t>/</a:t>
            </a:r>
            <a:r>
              <a:rPr lang="en-US" sz="1200" kern="1200" dirty="0" err="1">
                <a:solidFill>
                  <a:schemeClr val="tx1"/>
                </a:solidFill>
                <a:effectLst/>
                <a:ea typeface="+mn-ea"/>
                <a:cs typeface="+mn-cs"/>
              </a:rPr>
              <a:t>healthyyouth</a:t>
            </a:r>
            <a:r>
              <a:rPr lang="en-US" sz="1200" kern="1200" dirty="0">
                <a:solidFill>
                  <a:schemeClr val="tx1"/>
                </a:solidFill>
                <a:effectLst/>
                <a:ea typeface="+mn-ea"/>
                <a:cs typeface="+mn-cs"/>
              </a:rPr>
              <a:t>/protective/pdf/</a:t>
            </a:r>
            <a:r>
              <a:rPr lang="en-US" sz="1200" kern="1200" dirty="0" err="1">
                <a:solidFill>
                  <a:schemeClr val="tx1"/>
                </a:solidFill>
                <a:effectLst/>
                <a:ea typeface="+mn-ea"/>
                <a:cs typeface="+mn-cs"/>
              </a:rPr>
              <a:t>parent_engagement_strategies.pdf</a:t>
            </a:r>
            <a:r>
              <a:rPr lang="en-US" dirty="0">
                <a:effectLst/>
              </a:rPr>
              <a:t> </a:t>
            </a:r>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14</a:t>
            </a:fld>
            <a:endParaRPr lang="en-US" dirty="0"/>
          </a:p>
        </p:txBody>
      </p:sp>
    </p:spTree>
    <p:extLst>
      <p:ext uri="{BB962C8B-B14F-4D97-AF65-F5344CB8AC3E}">
        <p14:creationId xmlns:p14="http://schemas.microsoft.com/office/powerpoint/2010/main" val="3071331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ea typeface="+mn-ea"/>
                <a:cs typeface="+mn-cs"/>
              </a:rPr>
              <a:t>CLOSURE</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STATE: In this training, we have reviewed in detail the WSCC model and shared processes and resources for improving your school’s health and education outcomes. There are additional resources you can check out on Handout #4, which is included in your handout packet.</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In closing, look at this statement about the model and discuss with a partner what it means to you.</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This work does not call for health for education’s sake </a:t>
            </a:r>
          </a:p>
          <a:p>
            <a:r>
              <a:rPr lang="en-US" sz="1200" kern="1200" dirty="0">
                <a:solidFill>
                  <a:schemeClr val="tx1"/>
                </a:solidFill>
                <a:effectLst/>
                <a:ea typeface="+mn-ea"/>
                <a:cs typeface="+mn-cs"/>
              </a:rPr>
              <a:t>Or education for health’s sake. </a:t>
            </a:r>
          </a:p>
          <a:p>
            <a:r>
              <a:rPr lang="en-US" sz="1200" kern="1200" dirty="0">
                <a:solidFill>
                  <a:schemeClr val="tx1"/>
                </a:solidFill>
                <a:effectLst/>
                <a:ea typeface="+mn-ea"/>
                <a:cs typeface="+mn-cs"/>
              </a:rPr>
              <a:t>Rather, it calls for health and education for each child’s sake.</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ASK: Will one or two of you share what you discussed?</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15</a:t>
            </a:fld>
            <a:endParaRPr lang="en-US" dirty="0"/>
          </a:p>
        </p:txBody>
      </p:sp>
    </p:spTree>
    <p:extLst>
      <p:ext uri="{BB962C8B-B14F-4D97-AF65-F5344CB8AC3E}">
        <p14:creationId xmlns:p14="http://schemas.microsoft.com/office/powerpoint/2010/main" val="3360041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STATE: Thank you for your participation in the training, and good luck in implementing the WSCC model.</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My contact information is listed on this last slide should you have any questions. </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Please complete the training evaluation.</a:t>
            </a:r>
          </a:p>
          <a:p>
            <a:endParaRPr lang="en-US" dirty="0"/>
          </a:p>
        </p:txBody>
      </p:sp>
      <p:sp>
        <p:nvSpPr>
          <p:cNvPr id="4" name="Slide Number Placeholder 3"/>
          <p:cNvSpPr>
            <a:spLocks noGrp="1"/>
          </p:cNvSpPr>
          <p:nvPr>
            <p:ph type="sldNum" sz="quarter" idx="5"/>
          </p:nvPr>
        </p:nvSpPr>
        <p:spPr/>
        <p:txBody>
          <a:bodyPr/>
          <a:lstStyle/>
          <a:p>
            <a:fld id="{2BEEEE0F-B261-DB48-A645-12400589D759}" type="slidenum">
              <a:rPr lang="en-US" smtClean="0"/>
              <a:t>16</a:t>
            </a:fld>
            <a:endParaRPr lang="en-US" dirty="0"/>
          </a:p>
        </p:txBody>
      </p:sp>
    </p:spTree>
    <p:extLst>
      <p:ext uri="{BB962C8B-B14F-4D97-AF65-F5344CB8AC3E}">
        <p14:creationId xmlns:p14="http://schemas.microsoft.com/office/powerpoint/2010/main" val="3528239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EEE0F-B261-DB48-A645-12400589D759}" type="slidenum">
              <a:rPr lang="en-US" smtClean="0"/>
              <a:t>17</a:t>
            </a:fld>
            <a:endParaRPr lang="en-US" dirty="0"/>
          </a:p>
        </p:txBody>
      </p:sp>
    </p:spTree>
    <p:extLst>
      <p:ext uri="{BB962C8B-B14F-4D97-AF65-F5344CB8AC3E}">
        <p14:creationId xmlns:p14="http://schemas.microsoft.com/office/powerpoint/2010/main" val="2738909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xmlns="" id="{66150D57-73E9-0E45-8A81-A399E6DDBB40}"/>
              </a:ext>
            </a:extLst>
          </p:cNvPr>
          <p:cNvGrpSpPr/>
          <p:nvPr userDrawn="1"/>
        </p:nvGrpSpPr>
        <p:grpSpPr>
          <a:xfrm>
            <a:off x="-12703" y="1359343"/>
            <a:ext cx="12192002" cy="4952303"/>
            <a:chOff x="-12703" y="1359343"/>
            <a:chExt cx="12192002" cy="4952303"/>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grpSp>
    </p:spTree>
    <p:extLst>
      <p:ext uri="{BB962C8B-B14F-4D97-AF65-F5344CB8AC3E}">
        <p14:creationId xmlns:p14="http://schemas.microsoft.com/office/powerpoint/2010/main" val="246665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D727383A-044E-DD41-93DC-2237BA9594D1}"/>
              </a:ext>
            </a:extLst>
          </p:cNvPr>
          <p:cNvGrpSpPr/>
          <p:nvPr userDrawn="1"/>
        </p:nvGrpSpPr>
        <p:grpSpPr>
          <a:xfrm>
            <a:off x="-12703" y="1359343"/>
            <a:ext cx="12192002" cy="4952303"/>
            <a:chOff x="-12703" y="1359343"/>
            <a:chExt cx="12192002" cy="4952303"/>
          </a:xfrm>
        </p:grpSpPr>
        <p:sp>
          <p:nvSpPr>
            <p:cNvPr id="14" name="Manual Input 15">
              <a:extLst>
                <a:ext uri="{FF2B5EF4-FFF2-40B4-BE49-F238E27FC236}">
                  <a16:creationId xmlns:a16="http://schemas.microsoft.com/office/drawing/2014/main" xmlns="" id="{32900D36-F871-7E46-A5D8-5672A1ACEB22}"/>
                </a:ext>
              </a:extLst>
            </p:cNvPr>
            <p:cNvSpPr/>
            <p:nvPr userDrawn="1"/>
          </p:nvSpPr>
          <p:spPr>
            <a:xfrm flipH="1" flipV="1">
              <a:off x="-1" y="1359343"/>
              <a:ext cx="12179300" cy="36788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2199A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15" name="Picture 14">
              <a:extLst>
                <a:ext uri="{FF2B5EF4-FFF2-40B4-BE49-F238E27FC236}">
                  <a16:creationId xmlns:a16="http://schemas.microsoft.com/office/drawing/2014/main" xmlns="" id="{A649112D-56C3-484D-A29F-0419FBDE767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623" y="2763774"/>
              <a:ext cx="3547872" cy="3547872"/>
            </a:xfrm>
            <a:prstGeom prst="rect">
              <a:avLst/>
            </a:prstGeom>
          </p:spPr>
        </p:pic>
        <p:pic>
          <p:nvPicPr>
            <p:cNvPr id="16" name="Picture 15">
              <a:extLst>
                <a:ext uri="{FF2B5EF4-FFF2-40B4-BE49-F238E27FC236}">
                  <a16:creationId xmlns:a16="http://schemas.microsoft.com/office/drawing/2014/main" xmlns="" id="{556E210B-9BBD-E64C-AEC3-BF657AFF46B2}"/>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3" y="1359343"/>
              <a:ext cx="12192001" cy="73152"/>
            </a:xfrm>
            <a:prstGeom prst="rect">
              <a:avLst/>
            </a:prstGeom>
          </p:spPr>
        </p:pic>
        <p:sp>
          <p:nvSpPr>
            <p:cNvPr id="17" name="Rectangle 16">
              <a:extLst>
                <a:ext uri="{FF2B5EF4-FFF2-40B4-BE49-F238E27FC236}">
                  <a16:creationId xmlns:a16="http://schemas.microsoft.com/office/drawing/2014/main" xmlns="" id="{523872DD-77A9-8840-9257-36CF4E0E4F99}"/>
                </a:ext>
              </a:extLst>
            </p:cNvPr>
            <p:cNvSpPr/>
            <p:nvPr userDrawn="1"/>
          </p:nvSpPr>
          <p:spPr>
            <a:xfrm rot="1016578">
              <a:off x="10192206" y="1719325"/>
              <a:ext cx="1185725" cy="2761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0" b="1" i="0" dirty="0">
                  <a:solidFill>
                    <a:srgbClr val="A8DAEB"/>
                  </a:solidFill>
                  <a:effectLst>
                    <a:outerShdw blurRad="50800" dist="38100" dir="2700000" algn="tl" rotWithShape="0">
                      <a:prstClr val="black">
                        <a:alpha val="40000"/>
                      </a:prstClr>
                    </a:outerShdw>
                  </a:effectLst>
                  <a:latin typeface="Bookman Old Style" panose="02050604050505020204" pitchFamily="18" charset="0"/>
                </a:rPr>
                <a:t>!</a:t>
              </a:r>
            </a:p>
          </p:txBody>
        </p:sp>
      </p:grpSp>
    </p:spTree>
    <p:extLst>
      <p:ext uri="{BB962C8B-B14F-4D97-AF65-F5344CB8AC3E}">
        <p14:creationId xmlns:p14="http://schemas.microsoft.com/office/powerpoint/2010/main" val="60666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0"/>
            <a:ext cx="12179300" cy="512781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72034" y="1541002"/>
            <a:ext cx="5155633" cy="5155633"/>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37367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B78B38B3-4640-5849-A934-350923BA7057}"/>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651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A278844E-3F64-0042-B35B-635A20E67E56}"/>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1792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1D0909D8-E36A-C749-A8DF-EC063D72FEB2}"/>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0759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BC54A605-E620-AE45-B64B-8CC88BFA7B86}"/>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2890141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600727F7-B56D-514A-BAA2-E0059C6066A8}"/>
              </a:ext>
            </a:extLst>
          </p:cNvPr>
          <p:cNvSpPr/>
          <p:nvPr userDrawn="1"/>
        </p:nvSpPr>
        <p:spPr>
          <a:xfrm>
            <a:off x="0" y="0"/>
            <a:ext cx="12192000" cy="19431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C2B701A0-7E52-7D42-B983-6574FAA670AC}"/>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5" name="Content Placeholder 2">
            <a:extLst>
              <a:ext uri="{FF2B5EF4-FFF2-40B4-BE49-F238E27FC236}">
                <a16:creationId xmlns:a16="http://schemas.microsoft.com/office/drawing/2014/main" xmlns="" id="{3045E97A-F0ED-B440-9BA0-C8D07C399403}"/>
              </a:ext>
            </a:extLst>
          </p:cNvPr>
          <p:cNvSpPr>
            <a:spLocks noGrp="1"/>
          </p:cNvSpPr>
          <p:nvPr>
            <p:ph idx="1" hasCustomPrompt="1"/>
          </p:nvPr>
        </p:nvSpPr>
        <p:spPr>
          <a:xfrm>
            <a:off x="838200" y="2308225"/>
            <a:ext cx="10515600" cy="4190874"/>
          </a:xfrm>
          <a:prstGeom prst="rect">
            <a:avLst/>
          </a:prstGeom>
        </p:spPr>
        <p:txBody>
          <a:bodyPr/>
          <a:lstStyle>
            <a:lvl1pPr marL="228600" indent="-228600">
              <a:buSzPct val="110000"/>
              <a:buFont typeface="Arial" panose="020B0604020202020204" pitchFamily="34" charset="0"/>
              <a:buChar char="•"/>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accent3">
                    <a:lumMod val="50000"/>
                  </a:schemeClr>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40298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pic>
        <p:nvPicPr>
          <p:cNvPr id="2" name="Picture 1">
            <a:extLst>
              <a:ext uri="{FF2B5EF4-FFF2-40B4-BE49-F238E27FC236}">
                <a16:creationId xmlns:a16="http://schemas.microsoft.com/office/drawing/2014/main" xmlns="" id="{9072AF45-738F-E041-8D20-5833639D2A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65333" y="724832"/>
            <a:ext cx="5774267" cy="5774267"/>
          </a:xfrm>
          <a:prstGeom prst="rect">
            <a:avLst/>
          </a:prstGeom>
        </p:spPr>
      </p:pic>
      <p:sp>
        <p:nvSpPr>
          <p:cNvPr id="6" name="Content Placeholder 2">
            <a:extLst>
              <a:ext uri="{FF2B5EF4-FFF2-40B4-BE49-F238E27FC236}">
                <a16:creationId xmlns:a16="http://schemas.microsoft.com/office/drawing/2014/main" xmlns="" id="{EC50D3D8-401A-FB42-96B6-2FDB22F8B33D}"/>
              </a:ext>
            </a:extLst>
          </p:cNvPr>
          <p:cNvSpPr>
            <a:spLocks noGrp="1"/>
          </p:cNvSpPr>
          <p:nvPr>
            <p:ph idx="10" hasCustomPrompt="1"/>
          </p:nvPr>
        </p:nvSpPr>
        <p:spPr>
          <a:xfrm>
            <a:off x="520700" y="624882"/>
            <a:ext cx="5029200" cy="5974166"/>
          </a:xfrm>
          <a:prstGeom prst="rect">
            <a:avLst/>
          </a:prstGeom>
        </p:spPr>
        <p:txBody>
          <a:bodyPr anchor="ctr"/>
          <a:lstStyle>
            <a:lvl1pPr>
              <a:buSzPct val="110000"/>
              <a:defRPr sz="3600">
                <a:solidFill>
                  <a:schemeClr val="bg1"/>
                </a:solidFill>
              </a:defRPr>
            </a:lvl1pPr>
            <a:lvl2pPr marL="685800" indent="-228600">
              <a:buFont typeface="Wingdings" pitchFamily="2" charset="2"/>
              <a:buChar char="§"/>
              <a:defRPr sz="3200">
                <a:solidFill>
                  <a:schemeClr val="bg1"/>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372370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1" name="Content Placeholder 2">
            <a:extLst>
              <a:ext uri="{FF2B5EF4-FFF2-40B4-BE49-F238E27FC236}">
                <a16:creationId xmlns:a16="http://schemas.microsoft.com/office/drawing/2014/main" xmlns="" id="{E4955CD2-DB97-DF49-9928-8EF92689C375}"/>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628684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C5441BFA-6202-404A-B093-AE2C910B50A7}"/>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4067010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A8D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E96FE464-DA4D-714B-BFAC-19650A557A4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91023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FDC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xmlns="" id="{9ECE95ED-EF33-944B-B375-F95A18BB38FB}"/>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4093568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6A7F8543-2AD9-E342-8311-7B05B3A10785}"/>
              </a:ext>
            </a:extLst>
          </p:cNvPr>
          <p:cNvSpPr/>
          <p:nvPr userDrawn="1"/>
        </p:nvSpPr>
        <p:spPr>
          <a:xfrm>
            <a:off x="0" y="0"/>
            <a:ext cx="6070600" cy="6858000"/>
          </a:xfrm>
          <a:prstGeom prst="rect">
            <a:avLst/>
          </a:prstGeom>
          <a:solidFill>
            <a:srgbClr val="1E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Regular" panose="020B0606020202030204" pitchFamily="34" charset="0"/>
            </a:endParaRPr>
          </a:p>
        </p:txBody>
      </p:sp>
      <p:sp>
        <p:nvSpPr>
          <p:cNvPr id="7" name="Title 6">
            <a:extLst>
              <a:ext uri="{FF2B5EF4-FFF2-40B4-BE49-F238E27FC236}">
                <a16:creationId xmlns:a16="http://schemas.microsoft.com/office/drawing/2014/main" xmlns="" id="{161428B4-780D-C04F-99FD-D30FF75483F7}"/>
              </a:ext>
            </a:extLst>
          </p:cNvPr>
          <p:cNvSpPr>
            <a:spLocks noGrp="1"/>
          </p:cNvSpPr>
          <p:nvPr>
            <p:ph type="title"/>
          </p:nvPr>
        </p:nvSpPr>
        <p:spPr>
          <a:xfrm>
            <a:off x="679669" y="2849234"/>
            <a:ext cx="4711262" cy="1325563"/>
          </a:xfrm>
        </p:spPr>
        <p:txBody>
          <a:bodyPr/>
          <a:lstStyle>
            <a:lvl1pPr>
              <a:defRPr b="1">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xmlns="" id="{8CA8AC22-BD75-9944-8004-4D67F3A9F11A}"/>
              </a:ext>
            </a:extLst>
          </p:cNvPr>
          <p:cNvSpPr>
            <a:spLocks noGrp="1"/>
          </p:cNvSpPr>
          <p:nvPr>
            <p:ph idx="10" hasCustomPrompt="1"/>
          </p:nvPr>
        </p:nvSpPr>
        <p:spPr>
          <a:xfrm>
            <a:off x="6716144" y="524933"/>
            <a:ext cx="5029200" cy="5974166"/>
          </a:xfrm>
          <a:prstGeom prst="rect">
            <a:avLst/>
          </a:prstGeom>
        </p:spPr>
        <p:txBody>
          <a:bodyPr anchor="ctr"/>
          <a:lstStyle>
            <a:lvl1pPr>
              <a:buSzPct val="110000"/>
              <a:defRPr sz="3600">
                <a:solidFill>
                  <a:schemeClr val="accent3">
                    <a:lumMod val="50000"/>
                  </a:schemeClr>
                </a:solidFill>
              </a:defRPr>
            </a:lvl1pPr>
            <a:lvl2pPr marL="685800" indent="-228600">
              <a:buFont typeface="Wingdings" pitchFamily="2" charset="2"/>
              <a:buChar char="§"/>
              <a:defRPr sz="3200">
                <a:solidFill>
                  <a:schemeClr val="accent3">
                    <a:lumMod val="50000"/>
                  </a:schemeClr>
                </a:solidFill>
              </a:defRPr>
            </a:lvl2pPr>
            <a:lvl3pPr>
              <a:defRPr sz="2500">
                <a:solidFill>
                  <a:schemeClr val="bg1"/>
                </a:solidFill>
              </a:defRPr>
            </a:lvl3pPr>
          </a:lstStyle>
          <a:p>
            <a:pPr lvl="0"/>
            <a:r>
              <a:rPr lang="en-US" dirty="0"/>
              <a:t> Edit Master text styles</a:t>
            </a:r>
          </a:p>
          <a:p>
            <a:pPr lvl="1"/>
            <a:r>
              <a:rPr lang="en-US" dirty="0"/>
              <a:t> Second level</a:t>
            </a:r>
          </a:p>
        </p:txBody>
      </p:sp>
    </p:spTree>
    <p:extLst>
      <p:ext uri="{BB962C8B-B14F-4D97-AF65-F5344CB8AC3E}">
        <p14:creationId xmlns:p14="http://schemas.microsoft.com/office/powerpoint/2010/main" val="1186090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2" name="Manual Input 15">
            <a:extLst>
              <a:ext uri="{FF2B5EF4-FFF2-40B4-BE49-F238E27FC236}">
                <a16:creationId xmlns:a16="http://schemas.microsoft.com/office/drawing/2014/main" xmlns="" id="{21F86CFD-29DA-6B40-92C3-9B877E053D4C}"/>
              </a:ext>
            </a:extLst>
          </p:cNvPr>
          <p:cNvSpPr/>
          <p:nvPr userDrawn="1"/>
        </p:nvSpPr>
        <p:spPr>
          <a:xfrm flipH="1" flipV="1">
            <a:off x="-1" y="-3"/>
            <a:ext cx="12179300" cy="671357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 name="connsiteX0" fmla="*/ 0 w 10000"/>
              <a:gd name="connsiteY0" fmla="*/ 496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96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4967"/>
                </a:moveTo>
                <a:cubicBezTo>
                  <a:pt x="3442" y="4031"/>
                  <a:pt x="5986" y="3902"/>
                  <a:pt x="10000" y="0"/>
                </a:cubicBezTo>
                <a:lnTo>
                  <a:pt x="10000" y="10000"/>
                </a:lnTo>
                <a:lnTo>
                  <a:pt x="0" y="10000"/>
                </a:lnTo>
                <a:lnTo>
                  <a:pt x="0" y="4967"/>
                </a:lnTo>
                <a:close/>
              </a:path>
            </a:pathLst>
          </a:custGeom>
          <a:solidFill>
            <a:srgbClr val="1E89A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0" i="0" dirty="0">
              <a:latin typeface="Arial Narrow Regular" panose="020B0606020202030204" pitchFamily="34" charset="0"/>
            </a:endParaRPr>
          </a:p>
        </p:txBody>
      </p:sp>
      <p:pic>
        <p:nvPicPr>
          <p:cNvPr id="5" name="Picture 4">
            <a:extLst>
              <a:ext uri="{FF2B5EF4-FFF2-40B4-BE49-F238E27FC236}">
                <a16:creationId xmlns:a16="http://schemas.microsoft.com/office/drawing/2014/main" xmlns="" id="{ACF3B266-2326-9E44-912A-DDE6B489F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26668" y="413843"/>
            <a:ext cx="6114482" cy="6114482"/>
          </a:xfrm>
          <a:prstGeom prst="rect">
            <a:avLst/>
          </a:prstGeom>
        </p:spPr>
      </p:pic>
      <p:pic>
        <p:nvPicPr>
          <p:cNvPr id="13" name="Picture 12">
            <a:extLst>
              <a:ext uri="{FF2B5EF4-FFF2-40B4-BE49-F238E27FC236}">
                <a16:creationId xmlns:a16="http://schemas.microsoft.com/office/drawing/2014/main" xmlns="" id="{F8724E58-B424-0543-8E63-A9EB8E17ED05}"/>
              </a:ext>
            </a:extLst>
          </p:cNvPr>
          <p:cNvPicPr/>
          <p:nvPr userDrawn="1"/>
        </p:nvPicPr>
        <p:blipFill>
          <a:blip r:embed="rId3">
            <a:extLst>
              <a:ext uri="{28A0092B-C50C-407E-A947-70E740481C1C}">
                <a14:useLocalDpi xmlns:a14="http://schemas.microsoft.com/office/drawing/2010/main"/>
              </a:ext>
            </a:extLst>
          </a:blip>
          <a:stretch>
            <a:fillRect/>
          </a:stretch>
        </p:blipFill>
        <p:spPr>
          <a:xfrm>
            <a:off x="-12702" y="155447"/>
            <a:ext cx="12192001" cy="73152"/>
          </a:xfrm>
          <a:prstGeom prst="rect">
            <a:avLst/>
          </a:prstGeom>
        </p:spPr>
      </p:pic>
    </p:spTree>
    <p:extLst>
      <p:ext uri="{BB962C8B-B14F-4D97-AF65-F5344CB8AC3E}">
        <p14:creationId xmlns:p14="http://schemas.microsoft.com/office/powerpoint/2010/main" val="186320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E5ADEE-B87E-3847-9C04-965814899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469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A3656DB-2935-AB4C-B4B6-DA62D2EC3B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a16="http://schemas.microsoft.com/office/drawing/2014/main" xmlns="" id="{AE3E9310-6AD7-5049-924F-44C7F1ACA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010215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50" r:id="rId4"/>
    <p:sldLayoutId id="2147483663" r:id="rId5"/>
    <p:sldLayoutId id="2147483664" r:id="rId6"/>
    <p:sldLayoutId id="2147483666" r:id="rId7"/>
    <p:sldLayoutId id="2147483665" r:id="rId8"/>
    <p:sldLayoutId id="2147483667" r:id="rId9"/>
    <p:sldLayoutId id="2147483669" r:id="rId10"/>
    <p:sldLayoutId id="2147483670" r:id="rId11"/>
    <p:sldLayoutId id="2147483671" r:id="rId12"/>
    <p:sldLayoutId id="2147483672" r:id="rId13"/>
    <p:sldLayoutId id="2147483673" r:id="rId14"/>
    <p:sldLayoutId id="2147483668" r:id="rId15"/>
    <p:sldLayoutId id="2147483654" r:id="rId16"/>
  </p:sldLayoutIdLst>
  <p:txStyles>
    <p:titleStyle>
      <a:lvl1pPr algn="l" defTabSz="914400" rtl="0" eaLnBrk="1" latinLnBrk="0" hangingPunct="1">
        <a:lnSpc>
          <a:spcPct val="90000"/>
        </a:lnSpc>
        <a:spcBef>
          <a:spcPct val="0"/>
        </a:spcBef>
        <a:buNone/>
        <a:defRPr sz="4400" kern="1200">
          <a:solidFill>
            <a:schemeClr val="tx1"/>
          </a:solidFill>
          <a:latin typeface="Bookman Old Style" panose="02050604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accent3">
              <a:lumMod val="50000"/>
            </a:schemeClr>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www.ascd.org/programs/learning-and-health/wscc-model.aspx"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www.ashaweb.org/wp-content/uploads/2017/10/NACDD_WSCC_Guide_Final.pdf" TargetMode="External"/><Relationship Id="rId5" Type="http://schemas.openxmlformats.org/officeDocument/2006/relationships/hyperlink" Target="https://onlinelibrary.wiley.com/doi/pdf/10.1111/josh.12305" TargetMode="External"/><Relationship Id="rId4" Type="http://schemas.openxmlformats.org/officeDocument/2006/relationships/hyperlink" Target="https://www.cdc.gov/healthyyouth/wscc/model.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xmlns="" id="{27650919-858D-BB43-A37B-6831A92C3A91}"/>
              </a:ext>
            </a:extLst>
          </p:cNvPr>
          <p:cNvSpPr txBox="1">
            <a:spLocks/>
          </p:cNvSpPr>
          <p:nvPr/>
        </p:nvSpPr>
        <p:spPr>
          <a:xfrm>
            <a:off x="6460054" y="3802018"/>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endParaRPr lang="en-US" sz="3600" dirty="0">
              <a:latin typeface="Bookman Old Style" panose="02050604050505020204" pitchFamily="18" charset="0"/>
              <a:cs typeface="Arial Narrow" panose="020B0604020202020204" pitchFamily="34" charset="0"/>
            </a:endParaRPr>
          </a:p>
        </p:txBody>
      </p:sp>
      <p:sp>
        <p:nvSpPr>
          <p:cNvPr id="2" name="Rectangle 1"/>
          <p:cNvSpPr/>
          <p:nvPr/>
        </p:nvSpPr>
        <p:spPr>
          <a:xfrm>
            <a:off x="2745825" y="910116"/>
            <a:ext cx="9280081" cy="1323439"/>
          </a:xfrm>
          <a:prstGeom prst="rect">
            <a:avLst/>
          </a:prstGeom>
        </p:spPr>
        <p:txBody>
          <a:bodyPr wrap="square">
            <a:spAutoFit/>
          </a:bodyPr>
          <a:lstStyle/>
          <a:p>
            <a:r>
              <a:rPr lang="en-US" sz="4000" b="1" dirty="0">
                <a:solidFill>
                  <a:schemeClr val="bg1"/>
                </a:solidFill>
                <a:latin typeface="Bookman Old Style" panose="02050604050505020204" pitchFamily="18" charset="0"/>
              </a:rPr>
              <a:t>Whole School, Whole Community, </a:t>
            </a:r>
          </a:p>
          <a:p>
            <a:r>
              <a:rPr lang="en-US" sz="4000" b="1" dirty="0">
                <a:solidFill>
                  <a:schemeClr val="bg1"/>
                </a:solidFill>
                <a:latin typeface="Bookman Old Style" panose="02050604050505020204" pitchFamily="18" charset="0"/>
              </a:rPr>
              <a:t>			Whole Child (WSCC)</a:t>
            </a:r>
            <a:endParaRPr lang="en-US" sz="4000" dirty="0">
              <a:solidFill>
                <a:schemeClr val="bg1"/>
              </a:solidFill>
              <a:latin typeface="Bookman Old Style" panose="02050604050505020204" pitchFamily="18" charset="0"/>
            </a:endParaRPr>
          </a:p>
        </p:txBody>
      </p:sp>
      <p:sp>
        <p:nvSpPr>
          <p:cNvPr id="6" name="TextBox 5">
            <a:extLst>
              <a:ext uri="{FF2B5EF4-FFF2-40B4-BE49-F238E27FC236}">
                <a16:creationId xmlns:a16="http://schemas.microsoft.com/office/drawing/2014/main" xmlns="" id="{E0645D03-EAB8-634D-9DE1-B1F4D1E0B7A2}"/>
              </a:ext>
            </a:extLst>
          </p:cNvPr>
          <p:cNvSpPr txBox="1"/>
          <p:nvPr/>
        </p:nvSpPr>
        <p:spPr>
          <a:xfrm>
            <a:off x="1393531" y="359859"/>
            <a:ext cx="2704587" cy="692497"/>
          </a:xfrm>
          <a:prstGeom prst="rect">
            <a:avLst/>
          </a:prstGeom>
          <a:noFill/>
        </p:spPr>
        <p:txBody>
          <a:bodyPr wrap="none" rtlCol="0">
            <a:spAutoFit/>
          </a:bodyPr>
          <a:lstStyle/>
          <a:p>
            <a:r>
              <a:rPr lang="en-US" sz="3900" b="1" i="1" dirty="0">
                <a:solidFill>
                  <a:srgbClr val="FFC000"/>
                </a:solidFill>
                <a:latin typeface="Bookman Old Style" panose="02050604050505020204" pitchFamily="18" charset="0"/>
              </a:rPr>
              <a:t>Overview:</a:t>
            </a:r>
          </a:p>
        </p:txBody>
      </p:sp>
      <p:sp>
        <p:nvSpPr>
          <p:cNvPr id="7" name="Subtitle 2">
            <a:extLst>
              <a:ext uri="{FF2B5EF4-FFF2-40B4-BE49-F238E27FC236}">
                <a16:creationId xmlns:a16="http://schemas.microsoft.com/office/drawing/2014/main" xmlns="" id="{7EBF678F-E892-9B4D-B89B-323790E5A85C}"/>
              </a:ext>
            </a:extLst>
          </p:cNvPr>
          <p:cNvSpPr txBox="1">
            <a:spLocks/>
          </p:cNvSpPr>
          <p:nvPr/>
        </p:nvSpPr>
        <p:spPr>
          <a:xfrm>
            <a:off x="6094294" y="4466133"/>
            <a:ext cx="5067648" cy="1776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accent3">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accent3">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kern="1200">
                <a:solidFill>
                  <a:schemeClr val="accent3">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Trainer Name</a:t>
            </a:r>
          </a:p>
          <a:p>
            <a:pPr marL="0" indent="0" algn="ctr">
              <a:lnSpc>
                <a:spcPct val="100000"/>
              </a:lnSpc>
              <a:spcBef>
                <a:spcPts val="0"/>
              </a:spcBef>
              <a:buFont typeface="Arial" panose="020B0604020202020204" pitchFamily="34" charset="0"/>
              <a:buNone/>
            </a:pPr>
            <a:r>
              <a:rPr lang="en-US" sz="3600" dirty="0">
                <a:latin typeface="Bookman Old Style" panose="02050604050505020204" pitchFamily="18" charset="0"/>
                <a:cs typeface="Arial Narrow" panose="020B0604020202020204" pitchFamily="34" charset="0"/>
              </a:rPr>
              <a:t>Date</a:t>
            </a:r>
          </a:p>
        </p:txBody>
      </p:sp>
    </p:spTree>
    <p:extLst>
      <p:ext uri="{BB962C8B-B14F-4D97-AF65-F5344CB8AC3E}">
        <p14:creationId xmlns:p14="http://schemas.microsoft.com/office/powerpoint/2010/main" val="1328683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960EF8E-5588-0148-B288-962ED37FBD51}"/>
              </a:ext>
            </a:extLst>
          </p:cNvPr>
          <p:cNvSpPr>
            <a:spLocks noGrp="1"/>
          </p:cNvSpPr>
          <p:nvPr>
            <p:ph type="title"/>
          </p:nvPr>
        </p:nvSpPr>
        <p:spPr/>
        <p:txBody>
          <a:bodyPr/>
          <a:lstStyle/>
          <a:p>
            <a:r>
              <a:rPr lang="en-US" dirty="0"/>
              <a:t>On Our Agenda . . . </a:t>
            </a:r>
          </a:p>
        </p:txBody>
      </p:sp>
      <p:sp>
        <p:nvSpPr>
          <p:cNvPr id="5" name="Content Placeholder 4">
            <a:extLst>
              <a:ext uri="{FF2B5EF4-FFF2-40B4-BE49-F238E27FC236}">
                <a16:creationId xmlns:a16="http://schemas.microsoft.com/office/drawing/2014/main" xmlns="" id="{535C08B8-771A-1249-AB43-3CB173F96793}"/>
              </a:ext>
            </a:extLst>
          </p:cNvPr>
          <p:cNvSpPr>
            <a:spLocks noGrp="1"/>
          </p:cNvSpPr>
          <p:nvPr>
            <p:ph idx="1"/>
          </p:nvPr>
        </p:nvSpPr>
        <p:spPr/>
        <p:txBody>
          <a:bodyPr/>
          <a:lstStyle/>
          <a:p>
            <a:r>
              <a:rPr lang="en-US" dirty="0"/>
              <a:t> Exploring the WSCC model</a:t>
            </a:r>
          </a:p>
          <a:p>
            <a:r>
              <a:rPr lang="en-US" dirty="0"/>
              <a:t> Assess your school’s implementation of the Healthy Tenet Indicators</a:t>
            </a:r>
          </a:p>
          <a:p>
            <a:r>
              <a:rPr lang="en-US" dirty="0"/>
              <a:t> Identify school resources and gaps for the WSCC 10 components</a:t>
            </a:r>
          </a:p>
          <a:p>
            <a:r>
              <a:rPr lang="en-US" dirty="0"/>
              <a:t> Identify next steps and additional training needs for adopting and implementing the WSCC model</a:t>
            </a:r>
          </a:p>
          <a:p>
            <a:endParaRPr lang="en-US" dirty="0"/>
          </a:p>
        </p:txBody>
      </p:sp>
    </p:spTree>
    <p:extLst>
      <p:ext uri="{BB962C8B-B14F-4D97-AF65-F5344CB8AC3E}">
        <p14:creationId xmlns:p14="http://schemas.microsoft.com/office/powerpoint/2010/main" val="338993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7A44F800-90CB-3649-9D07-9543718B9C5E}"/>
              </a:ext>
            </a:extLst>
          </p:cNvPr>
          <p:cNvSpPr>
            <a:spLocks noGrp="1"/>
          </p:cNvSpPr>
          <p:nvPr>
            <p:ph type="title"/>
          </p:nvPr>
        </p:nvSpPr>
        <p:spPr/>
        <p:txBody>
          <a:bodyPr anchor="ctr">
            <a:normAutofit fontScale="90000"/>
          </a:bodyPr>
          <a:lstStyle/>
          <a:p>
            <a:r>
              <a:rPr lang="en-US" sz="4900" dirty="0"/>
              <a:t>Objectives</a:t>
            </a:r>
            <a:r>
              <a:rPr lang="en-US" dirty="0"/>
              <a:t/>
            </a:r>
            <a:br>
              <a:rPr lang="en-US" dirty="0"/>
            </a:br>
            <a:endParaRPr lang="en-US" dirty="0"/>
          </a:p>
        </p:txBody>
      </p:sp>
      <p:sp>
        <p:nvSpPr>
          <p:cNvPr id="2" name="Content Placeholder 1">
            <a:extLst>
              <a:ext uri="{FF2B5EF4-FFF2-40B4-BE49-F238E27FC236}">
                <a16:creationId xmlns:a16="http://schemas.microsoft.com/office/drawing/2014/main" xmlns="" id="{767D3D2C-68AE-B94A-A881-9314BF0A7A8A}"/>
              </a:ext>
            </a:extLst>
          </p:cNvPr>
          <p:cNvSpPr>
            <a:spLocks noGrp="1"/>
          </p:cNvSpPr>
          <p:nvPr>
            <p:ph idx="1"/>
          </p:nvPr>
        </p:nvSpPr>
        <p:spPr/>
        <p:txBody>
          <a:bodyPr/>
          <a:lstStyle/>
          <a:p>
            <a:pPr marL="742950" indent="-742950">
              <a:buFont typeface="+mj-lt"/>
              <a:buAutoNum type="arabicParenR"/>
            </a:pPr>
            <a:r>
              <a:rPr lang="en-US" dirty="0"/>
              <a:t>Describe the WSCC model (tenets, components, community)</a:t>
            </a:r>
          </a:p>
          <a:p>
            <a:pPr marL="742950" indent="-742950">
              <a:buFont typeface="+mj-lt"/>
              <a:buAutoNum type="arabicParenR"/>
            </a:pPr>
            <a:r>
              <a:rPr lang="en-US" dirty="0"/>
              <a:t>Assess the school’s current state of addressing one of the tenets — the healthy tenet — and address the WSCC 10 components</a:t>
            </a:r>
          </a:p>
          <a:p>
            <a:pPr marL="742950" indent="-742950">
              <a:buFont typeface="+mj-lt"/>
              <a:buAutoNum type="arabicParenR"/>
            </a:pPr>
            <a:r>
              <a:rPr lang="en-US" dirty="0"/>
              <a:t>Explain the importance of family and community engagement in school health</a:t>
            </a:r>
          </a:p>
          <a:p>
            <a:endParaRPr lang="en-US" dirty="0"/>
          </a:p>
        </p:txBody>
      </p:sp>
    </p:spTree>
    <p:extLst>
      <p:ext uri="{BB962C8B-B14F-4D97-AF65-F5344CB8AC3E}">
        <p14:creationId xmlns:p14="http://schemas.microsoft.com/office/powerpoint/2010/main" val="2666780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1BEB64E-3C1D-7E4C-95AE-731050D02351}"/>
              </a:ext>
            </a:extLst>
          </p:cNvPr>
          <p:cNvSpPr>
            <a:spLocks noGrp="1"/>
          </p:cNvSpPr>
          <p:nvPr>
            <p:ph type="title"/>
          </p:nvPr>
        </p:nvSpPr>
        <p:spPr/>
        <p:txBody>
          <a:bodyPr/>
          <a:lstStyle/>
          <a:p>
            <a:r>
              <a:rPr lang="en-US" dirty="0"/>
              <a:t>Materials</a:t>
            </a:r>
          </a:p>
        </p:txBody>
      </p:sp>
      <p:sp>
        <p:nvSpPr>
          <p:cNvPr id="3" name="Content Placeholder 2">
            <a:extLst>
              <a:ext uri="{FF2B5EF4-FFF2-40B4-BE49-F238E27FC236}">
                <a16:creationId xmlns:a16="http://schemas.microsoft.com/office/drawing/2014/main" xmlns="" id="{1CD2C17C-AEB0-6042-AA45-86902B469D56}"/>
              </a:ext>
            </a:extLst>
          </p:cNvPr>
          <p:cNvSpPr>
            <a:spLocks noGrp="1"/>
          </p:cNvSpPr>
          <p:nvPr>
            <p:ph idx="1"/>
          </p:nvPr>
        </p:nvSpPr>
        <p:spPr>
          <a:xfrm>
            <a:off x="838200" y="2308225"/>
            <a:ext cx="10988040" cy="4190874"/>
          </a:xfrm>
        </p:spPr>
        <p:txBody>
          <a:bodyPr/>
          <a:lstStyle/>
          <a:p>
            <a:pPr marL="0" indent="0">
              <a:buNone/>
            </a:pPr>
            <a:r>
              <a:rPr lang="en-US" dirty="0"/>
              <a:t>Handout Packet</a:t>
            </a:r>
          </a:p>
          <a:p>
            <a:pPr marL="0" indent="0">
              <a:buNone/>
            </a:pPr>
            <a:r>
              <a:rPr lang="en-US" dirty="0"/>
              <a:t>	#1: Key Points and Notes</a:t>
            </a:r>
          </a:p>
          <a:p>
            <a:pPr marL="0" indent="0">
              <a:buNone/>
            </a:pPr>
            <a:r>
              <a:rPr lang="en-US" dirty="0"/>
              <a:t>	#2: Healthy Tenet</a:t>
            </a:r>
          </a:p>
          <a:p>
            <a:pPr marL="0" indent="0">
              <a:buNone/>
            </a:pPr>
            <a:r>
              <a:rPr lang="en-US" dirty="0"/>
              <a:t>	#3: WSCC 10 Components</a:t>
            </a:r>
          </a:p>
          <a:p>
            <a:pPr marL="0" indent="0">
              <a:buNone/>
            </a:pPr>
            <a:r>
              <a:rPr lang="en-US" dirty="0"/>
              <a:t>	#4: Steps for Adopting and Implementing the WSCC Model</a:t>
            </a:r>
          </a:p>
          <a:p>
            <a:pPr marL="0" indent="0">
              <a:buNone/>
            </a:pPr>
            <a:r>
              <a:rPr lang="en-US" dirty="0"/>
              <a:t>	#5: Additional Resources</a:t>
            </a:r>
          </a:p>
          <a:p>
            <a:endParaRPr lang="en-US" dirty="0"/>
          </a:p>
        </p:txBody>
      </p:sp>
    </p:spTree>
    <p:extLst>
      <p:ext uri="{BB962C8B-B14F-4D97-AF65-F5344CB8AC3E}">
        <p14:creationId xmlns:p14="http://schemas.microsoft.com/office/powerpoint/2010/main" val="191904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9BEACF8-EB49-E846-B4CD-54AA7B30814B}"/>
              </a:ext>
            </a:extLst>
          </p:cNvPr>
          <p:cNvSpPr>
            <a:spLocks noGrp="1"/>
          </p:cNvSpPr>
          <p:nvPr>
            <p:ph idx="10"/>
          </p:nvPr>
        </p:nvSpPr>
        <p:spPr>
          <a:xfrm>
            <a:off x="520700" y="624882"/>
            <a:ext cx="5270500" cy="5974166"/>
          </a:xfrm>
        </p:spPr>
        <p:txBody>
          <a:bodyPr/>
          <a:lstStyle/>
          <a:p>
            <a:pPr marL="0" indent="0">
              <a:buNone/>
            </a:pPr>
            <a:r>
              <a:rPr lang="en-US" sz="4400" b="1" dirty="0"/>
              <a:t>Whole School, Whole Community, Whole Child Model</a:t>
            </a:r>
          </a:p>
        </p:txBody>
      </p:sp>
    </p:spTree>
    <p:extLst>
      <p:ext uri="{BB962C8B-B14F-4D97-AF65-F5344CB8AC3E}">
        <p14:creationId xmlns:p14="http://schemas.microsoft.com/office/powerpoint/2010/main" val="264757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pic>
        <p:nvPicPr>
          <p:cNvPr id="4" name="Picture 2" descr="C:\Users\sslade\Desktop\WSCC_Model\Individual Layers\5tenents_WSCCModel.png">
            <a:extLst>
              <a:ext uri="{FF2B5EF4-FFF2-40B4-BE49-F238E27FC236}">
                <a16:creationId xmlns:a16="http://schemas.microsoft.com/office/drawing/2014/main" xmlns="" id="{1F721316-C33A-6D47-9F04-BE3AD6CFFF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404" t="40513" r="27310" b="28162"/>
          <a:stretch/>
        </p:blipFill>
        <p:spPr bwMode="auto">
          <a:xfrm>
            <a:off x="6270152" y="1871478"/>
            <a:ext cx="5330177" cy="498652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xmlns="" id="{4F95FBE5-5D6E-C64E-8061-57E861B5CD03}"/>
              </a:ext>
            </a:extLst>
          </p:cNvPr>
          <p:cNvSpPr>
            <a:spLocks noGrp="1"/>
          </p:cNvSpPr>
          <p:nvPr>
            <p:ph idx="1"/>
          </p:nvPr>
        </p:nvSpPr>
        <p:spPr>
          <a:xfrm>
            <a:off x="838199" y="2308225"/>
            <a:ext cx="6512859" cy="4549775"/>
          </a:xfrm>
        </p:spPr>
        <p:txBody>
          <a:bodyPr>
            <a:normAutofit/>
          </a:bodyPr>
          <a:lstStyle/>
          <a:p>
            <a:pPr marL="0" indent="0">
              <a:buNone/>
            </a:pPr>
            <a:r>
              <a:rPr lang="en-US" sz="3800" i="1" dirty="0"/>
              <a:t>Desired characteristics               for all students: </a:t>
            </a:r>
          </a:p>
          <a:p>
            <a:r>
              <a:rPr lang="en-US" dirty="0"/>
              <a:t> </a:t>
            </a:r>
            <a:r>
              <a:rPr lang="en-US" b="1" dirty="0"/>
              <a:t>Healthy</a:t>
            </a:r>
          </a:p>
          <a:p>
            <a:r>
              <a:rPr lang="en-US" dirty="0"/>
              <a:t> Safe </a:t>
            </a:r>
          </a:p>
          <a:p>
            <a:r>
              <a:rPr lang="en-US" dirty="0"/>
              <a:t> Engaged			</a:t>
            </a:r>
          </a:p>
          <a:p>
            <a:r>
              <a:rPr lang="en-US" dirty="0"/>
              <a:t> Supported</a:t>
            </a:r>
          </a:p>
          <a:p>
            <a:r>
              <a:rPr lang="en-US" dirty="0"/>
              <a:t> Challenged </a:t>
            </a:r>
          </a:p>
          <a:p>
            <a:endParaRPr lang="en-US" dirty="0"/>
          </a:p>
        </p:txBody>
      </p:sp>
      <p:sp>
        <p:nvSpPr>
          <p:cNvPr id="9" name="Title 8">
            <a:extLst>
              <a:ext uri="{FF2B5EF4-FFF2-40B4-BE49-F238E27FC236}">
                <a16:creationId xmlns:a16="http://schemas.microsoft.com/office/drawing/2014/main" xmlns="" id="{2C8BE5BC-C7E8-2F44-8D8C-4B5C3926EC55}"/>
              </a:ext>
            </a:extLst>
          </p:cNvPr>
          <p:cNvSpPr>
            <a:spLocks noGrp="1"/>
          </p:cNvSpPr>
          <p:nvPr>
            <p:ph type="title"/>
          </p:nvPr>
        </p:nvSpPr>
        <p:spPr/>
        <p:txBody>
          <a:bodyPr/>
          <a:lstStyle/>
          <a:p>
            <a:r>
              <a:rPr lang="en-US" dirty="0"/>
              <a:t>WSCC’s Five Tenets</a:t>
            </a:r>
          </a:p>
        </p:txBody>
      </p:sp>
    </p:spTree>
    <p:extLst>
      <p:ext uri="{BB962C8B-B14F-4D97-AF65-F5344CB8AC3E}">
        <p14:creationId xmlns:p14="http://schemas.microsoft.com/office/powerpoint/2010/main" val="256725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236193E-AD93-8845-97ED-480F53617468}"/>
              </a:ext>
            </a:extLst>
          </p:cNvPr>
          <p:cNvSpPr>
            <a:spLocks noGrp="1"/>
          </p:cNvSpPr>
          <p:nvPr>
            <p:ph type="title"/>
          </p:nvPr>
        </p:nvSpPr>
        <p:spPr/>
        <p:txBody>
          <a:bodyPr/>
          <a:lstStyle/>
          <a:p>
            <a:r>
              <a:rPr lang="en-US" dirty="0"/>
              <a:t>Healthy Tenet</a:t>
            </a:r>
          </a:p>
        </p:txBody>
      </p:sp>
      <p:sp>
        <p:nvSpPr>
          <p:cNvPr id="7" name="Content Placeholder 6">
            <a:extLst>
              <a:ext uri="{FF2B5EF4-FFF2-40B4-BE49-F238E27FC236}">
                <a16:creationId xmlns:a16="http://schemas.microsoft.com/office/drawing/2014/main" xmlns="" id="{D1D56FCD-7311-2D48-B9AD-863216C2E54C}"/>
              </a:ext>
            </a:extLst>
          </p:cNvPr>
          <p:cNvSpPr>
            <a:spLocks noGrp="1"/>
          </p:cNvSpPr>
          <p:nvPr>
            <p:ph idx="10"/>
          </p:nvPr>
        </p:nvSpPr>
        <p:spPr/>
        <p:txBody>
          <a:bodyPr/>
          <a:lstStyle/>
          <a:p>
            <a:pPr marL="0" indent="0">
              <a:buNone/>
            </a:pPr>
            <a:r>
              <a:rPr lang="en-US" i="1" dirty="0"/>
              <a:t>What does a school look like where students know and are able to practice a healthy lifestyle?</a:t>
            </a:r>
          </a:p>
        </p:txBody>
      </p:sp>
    </p:spTree>
    <p:extLst>
      <p:ext uri="{BB962C8B-B14F-4D97-AF65-F5344CB8AC3E}">
        <p14:creationId xmlns:p14="http://schemas.microsoft.com/office/powerpoint/2010/main" val="51443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5A2D270-411C-B840-89D4-357AD6E3D89A}"/>
              </a:ext>
            </a:extLst>
          </p:cNvPr>
          <p:cNvSpPr>
            <a:spLocks noGrp="1"/>
          </p:cNvSpPr>
          <p:nvPr>
            <p:ph type="title"/>
          </p:nvPr>
        </p:nvSpPr>
        <p:spPr/>
        <p:txBody>
          <a:bodyPr/>
          <a:lstStyle/>
          <a:p>
            <a:r>
              <a:rPr lang="en-US" dirty="0"/>
              <a:t>Healthy Tenet Indicators</a:t>
            </a:r>
          </a:p>
        </p:txBody>
      </p:sp>
      <p:sp>
        <p:nvSpPr>
          <p:cNvPr id="7" name="Content Placeholder 6">
            <a:extLst>
              <a:ext uri="{FF2B5EF4-FFF2-40B4-BE49-F238E27FC236}">
                <a16:creationId xmlns:a16="http://schemas.microsoft.com/office/drawing/2014/main" xmlns="" id="{9C9FAEED-CD5E-9E42-B671-2CC4D54FC891}"/>
              </a:ext>
            </a:extLst>
          </p:cNvPr>
          <p:cNvSpPr>
            <a:spLocks noGrp="1"/>
          </p:cNvSpPr>
          <p:nvPr>
            <p:ph idx="10"/>
          </p:nvPr>
        </p:nvSpPr>
        <p:spPr/>
        <p:txBody>
          <a:bodyPr>
            <a:normAutofit/>
          </a:bodyPr>
          <a:lstStyle/>
          <a:p>
            <a:r>
              <a:rPr lang="en-US" dirty="0"/>
              <a:t>Read each indicator description</a:t>
            </a:r>
          </a:p>
          <a:p>
            <a:r>
              <a:rPr lang="en-US" dirty="0"/>
              <a:t>A listing of all tenet indicators can be found at: </a:t>
            </a:r>
            <a:r>
              <a:rPr lang="en-US" u="sng" dirty="0" err="1"/>
              <a:t>ascd.org</a:t>
            </a:r>
            <a:r>
              <a:rPr lang="en-US" u="sng" dirty="0"/>
              <a:t>/whole-</a:t>
            </a:r>
            <a:r>
              <a:rPr lang="en-US" u="sng" dirty="0" err="1"/>
              <a:t>child.aspx</a:t>
            </a:r>
            <a:r>
              <a:rPr lang="en-US" u="sng" dirty="0"/>
              <a:t> </a:t>
            </a:r>
          </a:p>
        </p:txBody>
      </p:sp>
    </p:spTree>
    <p:extLst>
      <p:ext uri="{BB962C8B-B14F-4D97-AF65-F5344CB8AC3E}">
        <p14:creationId xmlns:p14="http://schemas.microsoft.com/office/powerpoint/2010/main" val="1672202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F88D03F-846D-634F-9457-B85533B31900}"/>
              </a:ext>
            </a:extLst>
          </p:cNvPr>
          <p:cNvSpPr>
            <a:spLocks noGrp="1"/>
          </p:cNvSpPr>
          <p:nvPr>
            <p:ph type="title"/>
          </p:nvPr>
        </p:nvSpPr>
        <p:spPr>
          <a:xfrm>
            <a:off x="679669" y="2849234"/>
            <a:ext cx="4711262" cy="1325563"/>
          </a:xfrm>
        </p:spPr>
        <p:txBody>
          <a:bodyPr/>
          <a:lstStyle/>
          <a:p>
            <a:r>
              <a:rPr lang="en-US" dirty="0"/>
              <a:t>WSCC’s 10 Components</a:t>
            </a:r>
          </a:p>
        </p:txBody>
      </p:sp>
      <p:sp>
        <p:nvSpPr>
          <p:cNvPr id="5" name="Content Placeholder 4">
            <a:extLst>
              <a:ext uri="{FF2B5EF4-FFF2-40B4-BE49-F238E27FC236}">
                <a16:creationId xmlns:a16="http://schemas.microsoft.com/office/drawing/2014/main" xmlns="" id="{9FFFEC28-D30F-164C-923F-6AC86AED818B}"/>
              </a:ext>
            </a:extLst>
          </p:cNvPr>
          <p:cNvSpPr>
            <a:spLocks noGrp="1"/>
          </p:cNvSpPr>
          <p:nvPr>
            <p:ph idx="10"/>
          </p:nvPr>
        </p:nvSpPr>
        <p:spPr/>
        <p:txBody>
          <a:bodyPr>
            <a:normAutofit fontScale="92500" lnSpcReduction="20000"/>
          </a:bodyPr>
          <a:lstStyle/>
          <a:p>
            <a:r>
              <a:rPr lang="en-US" dirty="0"/>
              <a:t>Health Education</a:t>
            </a:r>
          </a:p>
          <a:p>
            <a:r>
              <a:rPr lang="en-US" dirty="0"/>
              <a:t>Physical Education and Physical Activity</a:t>
            </a:r>
          </a:p>
          <a:p>
            <a:r>
              <a:rPr lang="en-US" dirty="0"/>
              <a:t>Counseling, Psychological, and Social Services</a:t>
            </a:r>
          </a:p>
          <a:p>
            <a:r>
              <a:rPr lang="en-US" dirty="0"/>
              <a:t>Health Services</a:t>
            </a:r>
          </a:p>
          <a:p>
            <a:r>
              <a:rPr lang="en-US" dirty="0"/>
              <a:t>Nutrition Environment and Services</a:t>
            </a:r>
          </a:p>
          <a:p>
            <a:r>
              <a:rPr lang="en-US" dirty="0"/>
              <a:t>Employee Wellness</a:t>
            </a:r>
          </a:p>
          <a:p>
            <a:r>
              <a:rPr lang="en-US" dirty="0"/>
              <a:t>Social and Emotional Climate</a:t>
            </a:r>
          </a:p>
          <a:p>
            <a:r>
              <a:rPr lang="en-US" dirty="0"/>
              <a:t>Physical Environment</a:t>
            </a:r>
          </a:p>
          <a:p>
            <a:r>
              <a:rPr lang="en-US" dirty="0"/>
              <a:t>Family Engagement</a:t>
            </a:r>
          </a:p>
          <a:p>
            <a:r>
              <a:rPr lang="en-US" dirty="0"/>
              <a:t>Community Involvement </a:t>
            </a:r>
          </a:p>
        </p:txBody>
      </p:sp>
    </p:spTree>
    <p:extLst>
      <p:ext uri="{BB962C8B-B14F-4D97-AF65-F5344CB8AC3E}">
        <p14:creationId xmlns:p14="http://schemas.microsoft.com/office/powerpoint/2010/main" val="122264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0EC85187-585B-864C-8719-7A0755D3D143}"/>
              </a:ext>
            </a:extLst>
          </p:cNvPr>
          <p:cNvSpPr>
            <a:spLocks noGrp="1"/>
          </p:cNvSpPr>
          <p:nvPr>
            <p:ph idx="1"/>
          </p:nvPr>
        </p:nvSpPr>
        <p:spPr>
          <a:xfrm>
            <a:off x="681318" y="2164789"/>
            <a:ext cx="11313458" cy="4549775"/>
          </a:xfrm>
        </p:spPr>
        <p:txBody>
          <a:bodyPr numCol="2" spcCol="365760">
            <a:noAutofit/>
          </a:bodyPr>
          <a:lstStyle/>
          <a:p>
            <a:pPr marL="0" indent="0">
              <a:buNone/>
            </a:pPr>
            <a:r>
              <a:rPr lang="en-US" sz="2800" b="1" dirty="0">
                <a:solidFill>
                  <a:schemeClr val="tx1"/>
                </a:solidFill>
                <a:latin typeface="Arial" panose="020B0604020202020204" pitchFamily="34" charset="0"/>
                <a:cs typeface="Arial" panose="020B0604020202020204" pitchFamily="34" charset="0"/>
              </a:rPr>
              <a:t>Academic Content Areas: </a:t>
            </a:r>
          </a:p>
          <a:p>
            <a:r>
              <a:rPr lang="en-US" sz="2400" dirty="0">
                <a:solidFill>
                  <a:srgbClr val="000000"/>
                </a:solidFill>
                <a:latin typeface="Arial" panose="020B0604020202020204" pitchFamily="34" charset="0"/>
                <a:cs typeface="Arial" panose="020B0604020202020204" pitchFamily="34" charset="0"/>
              </a:rPr>
              <a:t>Health Education</a:t>
            </a:r>
          </a:p>
          <a:p>
            <a:r>
              <a:rPr lang="en-US" sz="2400" dirty="0">
                <a:solidFill>
                  <a:srgbClr val="000000"/>
                </a:solidFill>
                <a:latin typeface="Arial" panose="020B0604020202020204" pitchFamily="34" charset="0"/>
                <a:cs typeface="Arial" panose="020B0604020202020204" pitchFamily="34" charset="0"/>
              </a:rPr>
              <a:t>Physical Education and Physical Activity</a:t>
            </a:r>
          </a:p>
          <a:p>
            <a:pPr marL="0" indent="0">
              <a:buNone/>
            </a:pPr>
            <a:r>
              <a:rPr lang="en-US" sz="2800" b="1" dirty="0">
                <a:solidFill>
                  <a:schemeClr val="tx1"/>
                </a:solidFill>
                <a:latin typeface="Arial" panose="020B0604020202020204" pitchFamily="34" charset="0"/>
                <a:cs typeface="Arial" panose="020B0604020202020204" pitchFamily="34" charset="0"/>
              </a:rPr>
              <a:t>Services: </a:t>
            </a:r>
          </a:p>
          <a:p>
            <a:r>
              <a:rPr lang="en-US" sz="2400" dirty="0">
                <a:solidFill>
                  <a:srgbClr val="000000"/>
                </a:solidFill>
                <a:latin typeface="Arial" panose="020B0604020202020204" pitchFamily="34" charset="0"/>
                <a:cs typeface="Arial" panose="020B0604020202020204" pitchFamily="34" charset="0"/>
              </a:rPr>
              <a:t>Counseling, </a:t>
            </a:r>
            <a:r>
              <a:rPr lang="en-US" sz="2400" dirty="0">
                <a:solidFill>
                  <a:srgbClr val="000000"/>
                </a:solidFill>
                <a:latin typeface="Arial" panose="020B0604020202020204" pitchFamily="34" charset="0"/>
                <a:ea typeface="Yu Gothic Light" panose="020B0300000000000000" pitchFamily="34" charset="-128"/>
                <a:cs typeface="Arial" panose="020B0604020202020204" pitchFamily="34" charset="0"/>
              </a:rPr>
              <a:t>Social Services </a:t>
            </a:r>
            <a:r>
              <a:rPr lang="en-US" sz="2400" dirty="0">
                <a:solidFill>
                  <a:srgbClr val="000000"/>
                </a:solidFill>
                <a:latin typeface="Arial" panose="020B0604020202020204" pitchFamily="34" charset="0"/>
                <a:cs typeface="Arial" panose="020B0604020202020204" pitchFamily="34" charset="0"/>
              </a:rPr>
              <a:t>&amp; Psychological Services</a:t>
            </a:r>
          </a:p>
          <a:p>
            <a:r>
              <a:rPr lang="en-US" sz="2400" dirty="0">
                <a:solidFill>
                  <a:srgbClr val="000000"/>
                </a:solidFill>
                <a:latin typeface="Arial" panose="020B0604020202020204" pitchFamily="34" charset="0"/>
                <a:cs typeface="Arial" panose="020B0604020202020204" pitchFamily="34" charset="0"/>
              </a:rPr>
              <a:t>Health Services</a:t>
            </a:r>
          </a:p>
          <a:p>
            <a:r>
              <a:rPr lang="en-US" sz="2400" dirty="0">
                <a:solidFill>
                  <a:srgbClr val="000000"/>
                </a:solidFill>
                <a:latin typeface="Arial" panose="020B0604020202020204" pitchFamily="34" charset="0"/>
                <a:cs typeface="Arial" panose="020B0604020202020204" pitchFamily="34" charset="0"/>
              </a:rPr>
              <a:t>Nutrition Environment and Services</a:t>
            </a:r>
          </a:p>
          <a:p>
            <a:r>
              <a:rPr lang="en-US" sz="2400" dirty="0">
                <a:solidFill>
                  <a:srgbClr val="000000"/>
                </a:solidFill>
                <a:latin typeface="Arial" panose="020B0604020202020204" pitchFamily="34" charset="0"/>
                <a:cs typeface="Arial" panose="020B0604020202020204" pitchFamily="34" charset="0"/>
              </a:rPr>
              <a:t>Employee Wellness</a:t>
            </a:r>
          </a:p>
          <a:p>
            <a:pPr marL="0" indent="0">
              <a:buNone/>
            </a:pPr>
            <a:r>
              <a:rPr lang="en-US" sz="2800" b="1" dirty="0">
                <a:solidFill>
                  <a:schemeClr val="tx1"/>
                </a:solidFill>
                <a:latin typeface="Arial" panose="020B0604020202020204" pitchFamily="34" charset="0"/>
                <a:cs typeface="Arial" panose="020B0604020202020204" pitchFamily="34" charset="0"/>
              </a:rPr>
              <a:t>Environments: </a:t>
            </a:r>
          </a:p>
          <a:p>
            <a:r>
              <a:rPr lang="en-US" sz="2400" dirty="0">
                <a:solidFill>
                  <a:srgbClr val="000000"/>
                </a:solidFill>
                <a:latin typeface="Arial" panose="020B0604020202020204" pitchFamily="34" charset="0"/>
                <a:cs typeface="Arial" panose="020B0604020202020204" pitchFamily="34" charset="0"/>
              </a:rPr>
              <a:t>Social and Emotional Climate</a:t>
            </a:r>
          </a:p>
          <a:p>
            <a:r>
              <a:rPr lang="en-US" sz="2400" dirty="0">
                <a:solidFill>
                  <a:srgbClr val="000000"/>
                </a:solidFill>
                <a:latin typeface="Arial" panose="020B0604020202020204" pitchFamily="34" charset="0"/>
                <a:cs typeface="Arial" panose="020B0604020202020204" pitchFamily="34" charset="0"/>
              </a:rPr>
              <a:t>Physical Environment</a:t>
            </a:r>
          </a:p>
          <a:p>
            <a:pPr marL="0" indent="0">
              <a:buNone/>
            </a:pPr>
            <a:r>
              <a:rPr lang="en-US" sz="2800" b="1" dirty="0">
                <a:solidFill>
                  <a:schemeClr val="tx1"/>
                </a:solidFill>
                <a:latin typeface="Arial" panose="020B0604020202020204" pitchFamily="34" charset="0"/>
                <a:cs typeface="Arial" panose="020B0604020202020204" pitchFamily="34" charset="0"/>
              </a:rPr>
              <a:t>Resourceful Partners: </a:t>
            </a:r>
          </a:p>
          <a:p>
            <a:r>
              <a:rPr lang="en-US" sz="2400" dirty="0">
                <a:solidFill>
                  <a:srgbClr val="000000"/>
                </a:solidFill>
                <a:latin typeface="Arial" panose="020B0604020202020204" pitchFamily="34" charset="0"/>
                <a:cs typeface="Arial" panose="020B0604020202020204" pitchFamily="34" charset="0"/>
              </a:rPr>
              <a:t>Families </a:t>
            </a:r>
          </a:p>
          <a:p>
            <a:r>
              <a:rPr lang="en-US" sz="2400" dirty="0">
                <a:solidFill>
                  <a:srgbClr val="000000"/>
                </a:solidFill>
                <a:latin typeface="Arial" panose="020B0604020202020204" pitchFamily="34" charset="0"/>
                <a:cs typeface="Arial" panose="020B0604020202020204" pitchFamily="34" charset="0"/>
              </a:rPr>
              <a:t>Communities</a:t>
            </a:r>
          </a:p>
        </p:txBody>
      </p:sp>
      <p:sp>
        <p:nvSpPr>
          <p:cNvPr id="7" name="Title 6">
            <a:extLst>
              <a:ext uri="{FF2B5EF4-FFF2-40B4-BE49-F238E27FC236}">
                <a16:creationId xmlns:a16="http://schemas.microsoft.com/office/drawing/2014/main" xmlns="" id="{C6D62FB1-D63C-D34E-ABA7-5896C5B71913}"/>
              </a:ext>
            </a:extLst>
          </p:cNvPr>
          <p:cNvSpPr>
            <a:spLocks noGrp="1"/>
          </p:cNvSpPr>
          <p:nvPr>
            <p:ph type="title"/>
          </p:nvPr>
        </p:nvSpPr>
        <p:spPr/>
        <p:txBody>
          <a:bodyPr/>
          <a:lstStyle/>
          <a:p>
            <a:r>
              <a:rPr lang="en-US" dirty="0"/>
              <a:t>WSCC’s 10 Components: </a:t>
            </a:r>
            <a:br>
              <a:rPr lang="en-US" dirty="0"/>
            </a:br>
            <a:r>
              <a:rPr lang="en-US" dirty="0"/>
              <a:t>An Organizational Framework</a:t>
            </a:r>
          </a:p>
        </p:txBody>
      </p:sp>
    </p:spTree>
    <p:extLst>
      <p:ext uri="{BB962C8B-B14F-4D97-AF65-F5344CB8AC3E}">
        <p14:creationId xmlns:p14="http://schemas.microsoft.com/office/powerpoint/2010/main" val="1798992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F0740A3-25FC-1346-A6DD-FD9454C51081}"/>
              </a:ext>
            </a:extLst>
          </p:cNvPr>
          <p:cNvSpPr>
            <a:spLocks noGrp="1"/>
          </p:cNvSpPr>
          <p:nvPr>
            <p:ph type="title"/>
          </p:nvPr>
        </p:nvSpPr>
        <p:spPr>
          <a:xfrm>
            <a:off x="504571" y="2849232"/>
            <a:ext cx="5176382" cy="1325563"/>
          </a:xfrm>
        </p:spPr>
        <p:txBody>
          <a:bodyPr>
            <a:normAutofit fontScale="90000"/>
          </a:bodyPr>
          <a:lstStyle/>
          <a:p>
            <a:r>
              <a:rPr lang="en-US" dirty="0"/>
              <a:t>Coordinating Policy, Process, and Practice</a:t>
            </a:r>
            <a:br>
              <a:rPr lang="en-US" dirty="0"/>
            </a:br>
            <a:r>
              <a:rPr lang="en-US" dirty="0"/>
              <a:t/>
            </a:r>
            <a:br>
              <a:rPr lang="en-US" dirty="0"/>
            </a:br>
            <a:r>
              <a:rPr lang="en-US" dirty="0"/>
              <a:t>Improving Learning and Improving Health</a:t>
            </a:r>
          </a:p>
        </p:txBody>
      </p:sp>
      <p:pic>
        <p:nvPicPr>
          <p:cNvPr id="4" name="Content Placeholder 3" descr="WSCC Model">
            <a:extLst>
              <a:ext uri="{FF2B5EF4-FFF2-40B4-BE49-F238E27FC236}">
                <a16:creationId xmlns:a16="http://schemas.microsoft.com/office/drawing/2014/main" xmlns="" id="{C95F7BF9-D213-B64F-8F8B-02F89FD4575C}"/>
              </a:ext>
            </a:extLst>
          </p:cNvPr>
          <p:cNvPicPr>
            <a:picLocks noGrp="1" noChangeAspect="1"/>
          </p:cNvPicPr>
          <p:nvPr>
            <p:ph idx="10"/>
          </p:nvPr>
        </p:nvPicPr>
        <p:blipFill>
          <a:blip r:embed="rId3" cstate="print">
            <a:extLst>
              <a:ext uri="{28A0092B-C50C-407E-A947-70E740481C1C}">
                <a14:useLocalDpi xmlns:a14="http://schemas.microsoft.com/office/drawing/2010/main" val="0"/>
              </a:ext>
            </a:extLst>
          </a:blip>
          <a:stretch>
            <a:fillRect/>
          </a:stretch>
        </p:blipFill>
        <p:spPr bwMode="auto">
          <a:xfrm>
            <a:off x="6238825" y="640891"/>
            <a:ext cx="5953175" cy="6001443"/>
          </a:xfrm>
          <a:prstGeom prst="rect">
            <a:avLst/>
          </a:prstGeom>
          <a:noFill/>
        </p:spPr>
      </p:pic>
    </p:spTree>
    <p:extLst>
      <p:ext uri="{BB962C8B-B14F-4D97-AF65-F5344CB8AC3E}">
        <p14:creationId xmlns:p14="http://schemas.microsoft.com/office/powerpoint/2010/main" val="4282115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9669" y="2849234"/>
            <a:ext cx="4915588" cy="1325563"/>
          </a:xfrm>
        </p:spPr>
        <p:txBody>
          <a:bodyPr>
            <a:normAutofit fontScale="90000"/>
          </a:bodyPr>
          <a:lstStyle/>
          <a:p>
            <a:r>
              <a:rPr lang="en-US" dirty="0"/>
              <a:t>Steps for Adopting and Implementing the WSCC Model </a:t>
            </a:r>
          </a:p>
        </p:txBody>
      </p:sp>
      <p:graphicFrame>
        <p:nvGraphicFramePr>
          <p:cNvPr id="7" name="Diagram 6">
            <a:extLst>
              <a:ext uri="{FF2B5EF4-FFF2-40B4-BE49-F238E27FC236}">
                <a16:creationId xmlns:a16="http://schemas.microsoft.com/office/drawing/2014/main" xmlns="" id="{B0B4535D-DB82-D74B-8DC5-5F98485611BB}"/>
              </a:ext>
            </a:extLst>
          </p:cNvPr>
          <p:cNvGraphicFramePr>
            <a:graphicFrameLocks noChangeAspect="1"/>
          </p:cNvGraphicFramePr>
          <p:nvPr>
            <p:extLst>
              <p:ext uri="{D42A27DB-BD31-4B8C-83A1-F6EECF244321}">
                <p14:modId xmlns:p14="http://schemas.microsoft.com/office/powerpoint/2010/main" val="2011707923"/>
              </p:ext>
            </p:extLst>
          </p:nvPr>
        </p:nvGraphicFramePr>
        <p:xfrm>
          <a:off x="4419086" y="261257"/>
          <a:ext cx="9407076" cy="639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8255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7CF6709A-64D9-1749-9C15-2D6F068462FD}"/>
              </a:ext>
            </a:extLst>
          </p:cNvPr>
          <p:cNvSpPr>
            <a:spLocks noGrp="1"/>
          </p:cNvSpPr>
          <p:nvPr>
            <p:ph idx="10"/>
          </p:nvPr>
        </p:nvSpPr>
        <p:spPr/>
        <p:txBody>
          <a:bodyPr/>
          <a:lstStyle/>
          <a:p>
            <a:pPr marL="0" indent="0">
              <a:buNone/>
            </a:pPr>
            <a:r>
              <a:rPr lang="en-US" sz="4400" b="1" dirty="0"/>
              <a:t>Community</a:t>
            </a:r>
          </a:p>
          <a:p>
            <a:r>
              <a:rPr lang="en-US" dirty="0"/>
              <a:t>Surrounds the model</a:t>
            </a:r>
          </a:p>
          <a:p>
            <a:r>
              <a:rPr lang="en-US" dirty="0"/>
              <a:t>Includes engaging family and community members</a:t>
            </a:r>
          </a:p>
        </p:txBody>
      </p:sp>
    </p:spTree>
    <p:extLst>
      <p:ext uri="{BB962C8B-B14F-4D97-AF65-F5344CB8AC3E}">
        <p14:creationId xmlns:p14="http://schemas.microsoft.com/office/powerpoint/2010/main" val="25284727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332D67C9-FB03-C34C-B02C-AA7D70B25F25}"/>
              </a:ext>
            </a:extLst>
          </p:cNvPr>
          <p:cNvSpPr>
            <a:spLocks noGrp="1"/>
          </p:cNvSpPr>
          <p:nvPr>
            <p:ph idx="1"/>
          </p:nvPr>
        </p:nvSpPr>
        <p:spPr>
          <a:xfrm>
            <a:off x="838200" y="2295728"/>
            <a:ext cx="10515600" cy="4562271"/>
          </a:xfrm>
        </p:spPr>
        <p:txBody>
          <a:bodyPr>
            <a:normAutofit fontScale="70000" lnSpcReduction="20000"/>
          </a:bodyPr>
          <a:lstStyle/>
          <a:p>
            <a:pPr marL="0" indent="0">
              <a:buNone/>
            </a:pPr>
            <a:r>
              <a:rPr lang="en-US" sz="5100" b="1" dirty="0"/>
              <a:t>Benefits </a:t>
            </a:r>
            <a:r>
              <a:rPr lang="en-US" sz="5100" b="1" dirty="0" smtClean="0"/>
              <a:t>for</a:t>
            </a:r>
            <a:r>
              <a:rPr lang="en-US" sz="5100" b="1" dirty="0" smtClean="0"/>
              <a:t> </a:t>
            </a:r>
            <a:r>
              <a:rPr lang="en-US" sz="5100" b="1" dirty="0"/>
              <a:t>Children</a:t>
            </a:r>
          </a:p>
          <a:p>
            <a:r>
              <a:rPr lang="en-US" sz="4900" dirty="0"/>
              <a:t>Improved:</a:t>
            </a:r>
          </a:p>
          <a:p>
            <a:pPr lvl="1"/>
            <a:r>
              <a:rPr lang="en-US" sz="4300" dirty="0"/>
              <a:t>grades</a:t>
            </a:r>
          </a:p>
          <a:p>
            <a:pPr lvl="1"/>
            <a:r>
              <a:rPr lang="en-US" sz="4300" dirty="0"/>
              <a:t>attendance</a:t>
            </a:r>
          </a:p>
          <a:p>
            <a:pPr lvl="1"/>
            <a:r>
              <a:rPr lang="en-US" sz="4300" dirty="0"/>
              <a:t>classroom behavior</a:t>
            </a:r>
          </a:p>
          <a:p>
            <a:pPr lvl="1"/>
            <a:r>
              <a:rPr lang="en-US" sz="4300" dirty="0"/>
              <a:t>health behaviors</a:t>
            </a:r>
          </a:p>
          <a:p>
            <a:pPr lvl="1"/>
            <a:r>
              <a:rPr lang="en-US" sz="4300" dirty="0"/>
              <a:t>social skills</a:t>
            </a:r>
          </a:p>
          <a:p>
            <a:r>
              <a:rPr lang="en-US" sz="4900" dirty="0"/>
              <a:t>Reduced:</a:t>
            </a:r>
          </a:p>
          <a:p>
            <a:pPr lvl="1"/>
            <a:r>
              <a:rPr lang="en-US" sz="4300" dirty="0"/>
              <a:t>health risk behaviors</a:t>
            </a:r>
          </a:p>
          <a:p>
            <a:pPr marL="457200" lvl="1" indent="0">
              <a:buNone/>
            </a:pPr>
            <a:endParaRPr lang="en-US" sz="1600" dirty="0"/>
          </a:p>
          <a:p>
            <a:pPr marL="0" indent="0">
              <a:buNone/>
            </a:pPr>
            <a:r>
              <a:rPr lang="en-US" sz="2600" dirty="0" err="1"/>
              <a:t>cdc.gov</a:t>
            </a:r>
            <a:r>
              <a:rPr lang="en-US" sz="2600" dirty="0"/>
              <a:t>/</a:t>
            </a:r>
            <a:r>
              <a:rPr lang="en-US" sz="2600" dirty="0" err="1"/>
              <a:t>healthyyouth</a:t>
            </a:r>
            <a:r>
              <a:rPr lang="en-US" sz="2600" dirty="0"/>
              <a:t>/protective/pdf/</a:t>
            </a:r>
            <a:r>
              <a:rPr lang="en-US" sz="2600" dirty="0" err="1"/>
              <a:t>parent_engagement_strategies.pdf</a:t>
            </a:r>
            <a:endParaRPr lang="en-US" sz="2600" dirty="0"/>
          </a:p>
          <a:p>
            <a:pPr marL="0" indent="0">
              <a:buNone/>
            </a:pPr>
            <a:endParaRPr lang="en-US" dirty="0"/>
          </a:p>
        </p:txBody>
      </p:sp>
      <p:sp>
        <p:nvSpPr>
          <p:cNvPr id="7" name="Title 6">
            <a:extLst>
              <a:ext uri="{FF2B5EF4-FFF2-40B4-BE49-F238E27FC236}">
                <a16:creationId xmlns:a16="http://schemas.microsoft.com/office/drawing/2014/main" xmlns="" id="{2079035B-61A8-F340-9EC0-B8A6C4C6166D}"/>
              </a:ext>
            </a:extLst>
          </p:cNvPr>
          <p:cNvSpPr>
            <a:spLocks noGrp="1"/>
          </p:cNvSpPr>
          <p:nvPr>
            <p:ph type="title"/>
          </p:nvPr>
        </p:nvSpPr>
        <p:spPr/>
        <p:txBody>
          <a:bodyPr/>
          <a:lstStyle/>
          <a:p>
            <a:r>
              <a:rPr lang="en-US" dirty="0"/>
              <a:t>Engaging Families</a:t>
            </a:r>
          </a:p>
        </p:txBody>
      </p:sp>
    </p:spTree>
    <p:extLst>
      <p:ext uri="{BB962C8B-B14F-4D97-AF65-F5344CB8AC3E}">
        <p14:creationId xmlns:p14="http://schemas.microsoft.com/office/powerpoint/2010/main" val="173922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1605DFDB-0989-9B4B-96B1-ED0D8BE7BAEC}"/>
              </a:ext>
            </a:extLst>
          </p:cNvPr>
          <p:cNvSpPr>
            <a:spLocks noGrp="1"/>
          </p:cNvSpPr>
          <p:nvPr>
            <p:ph idx="10"/>
          </p:nvPr>
        </p:nvSpPr>
        <p:spPr/>
        <p:txBody>
          <a:bodyPr/>
          <a:lstStyle/>
          <a:p>
            <a:pPr marL="0" indent="0" algn="ctr">
              <a:buNone/>
            </a:pPr>
            <a:r>
              <a:rPr lang="en-US" sz="4400" b="1" dirty="0">
                <a:solidFill>
                  <a:schemeClr val="bg1"/>
                </a:solidFill>
              </a:rPr>
              <a:t>Closure</a:t>
            </a:r>
          </a:p>
          <a:p>
            <a:pPr marL="0" indent="0" algn="ctr">
              <a:buNone/>
            </a:pPr>
            <a:r>
              <a:rPr lang="en-US" dirty="0">
                <a:solidFill>
                  <a:schemeClr val="bg1"/>
                </a:solidFill>
              </a:rPr>
              <a:t>This work does not call for health for education’s sake, or education for health’s sake.</a:t>
            </a:r>
          </a:p>
          <a:p>
            <a:pPr marL="0" indent="0" algn="ctr">
              <a:buNone/>
            </a:pPr>
            <a:r>
              <a:rPr lang="en-US" sz="1800" dirty="0">
                <a:solidFill>
                  <a:schemeClr val="bg1"/>
                </a:solidFill>
              </a:rPr>
              <a:t> </a:t>
            </a:r>
          </a:p>
          <a:p>
            <a:pPr marL="0" indent="0" algn="ctr">
              <a:buNone/>
            </a:pPr>
            <a:r>
              <a:rPr lang="en-US" dirty="0">
                <a:solidFill>
                  <a:schemeClr val="bg1"/>
                </a:solidFill>
              </a:rPr>
              <a:t>Rather, it calls for health and education for each child’s sake. </a:t>
            </a:r>
            <a:r>
              <a:rPr lang="en-US" sz="3200" dirty="0">
                <a:solidFill>
                  <a:schemeClr val="bg1"/>
                </a:solidFill>
              </a:rPr>
              <a:t>- ASCD</a:t>
            </a:r>
          </a:p>
        </p:txBody>
      </p:sp>
      <p:pic>
        <p:nvPicPr>
          <p:cNvPr id="10" name="Content Placeholder 3" descr="WSCC Model">
            <a:extLst>
              <a:ext uri="{FF2B5EF4-FFF2-40B4-BE49-F238E27FC236}">
                <a16:creationId xmlns:a16="http://schemas.microsoft.com/office/drawing/2014/main" xmlns="" id="{A795C257-1BFD-9F45-8B3B-1B103FA006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230582" y="567167"/>
            <a:ext cx="5961418" cy="6009754"/>
          </a:xfrm>
          <a:prstGeom prst="rect">
            <a:avLst/>
          </a:prstGeom>
          <a:noFill/>
        </p:spPr>
      </p:pic>
      <p:sp>
        <p:nvSpPr>
          <p:cNvPr id="14" name="Content Placeholder 6">
            <a:extLst>
              <a:ext uri="{FF2B5EF4-FFF2-40B4-BE49-F238E27FC236}">
                <a16:creationId xmlns:a16="http://schemas.microsoft.com/office/drawing/2014/main" xmlns="" id="{D5853B36-FC7B-1549-B00A-55BBEF5F3E95}"/>
              </a:ext>
            </a:extLst>
          </p:cNvPr>
          <p:cNvSpPr txBox="1">
            <a:spLocks/>
          </p:cNvSpPr>
          <p:nvPr/>
        </p:nvSpPr>
        <p:spPr>
          <a:xfrm>
            <a:off x="330740" y="602755"/>
            <a:ext cx="5305633" cy="597416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3600" b="0" i="0" kern="1200">
                <a:solidFill>
                  <a:schemeClr val="accent3">
                    <a:lumMod val="50000"/>
                  </a:schemeClr>
                </a:solidFill>
                <a:latin typeface="Arial Narrow Regular" panose="020B0606020202030204"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
              <a:defRPr sz="3200" b="0" i="0" kern="1200">
                <a:solidFill>
                  <a:schemeClr val="accent3">
                    <a:lumMod val="50000"/>
                  </a:schemeClr>
                </a:solidFill>
                <a:latin typeface="Arial Narrow Regular"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b="0" i="0" kern="1200">
                <a:solidFill>
                  <a:schemeClr val="bg1"/>
                </a:solidFill>
                <a:latin typeface="Arial Narrow Regular"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solidFill>
                  <a:schemeClr val="bg1"/>
                </a:solidFill>
              </a:rPr>
              <a:t>Closure</a:t>
            </a:r>
          </a:p>
          <a:p>
            <a:pPr marL="0" indent="0" algn="ctr">
              <a:buFont typeface="Arial" panose="020B0604020202020204" pitchFamily="34" charset="0"/>
              <a:buNone/>
            </a:pPr>
            <a:r>
              <a:rPr lang="en-US" dirty="0">
                <a:solidFill>
                  <a:schemeClr val="bg1"/>
                </a:solidFill>
              </a:rPr>
              <a:t>This work does not call for health for education’s sake, or education for health’s sake.</a:t>
            </a:r>
          </a:p>
          <a:p>
            <a:pPr marL="0" indent="0" algn="ctr">
              <a:buFont typeface="Arial" panose="020B0604020202020204" pitchFamily="34" charset="0"/>
              <a:buNone/>
            </a:pPr>
            <a:r>
              <a:rPr lang="en-US" sz="1800" dirty="0">
                <a:solidFill>
                  <a:schemeClr val="bg1"/>
                </a:solidFill>
              </a:rPr>
              <a:t> </a:t>
            </a:r>
          </a:p>
          <a:p>
            <a:pPr marL="0" indent="0" algn="ctr">
              <a:buFont typeface="Arial" panose="020B0604020202020204" pitchFamily="34" charset="0"/>
              <a:buNone/>
            </a:pPr>
            <a:r>
              <a:rPr lang="en-US" dirty="0">
                <a:solidFill>
                  <a:schemeClr val="bg1"/>
                </a:solidFill>
              </a:rPr>
              <a:t>Rather, it calls for health and education for each child’s sake. </a:t>
            </a:r>
            <a:r>
              <a:rPr lang="en-US" sz="3200" dirty="0">
                <a:solidFill>
                  <a:schemeClr val="bg1"/>
                </a:solidFill>
              </a:rPr>
              <a:t>- ASCD</a:t>
            </a:r>
          </a:p>
        </p:txBody>
      </p:sp>
    </p:spTree>
    <p:extLst>
      <p:ext uri="{BB962C8B-B14F-4D97-AF65-F5344CB8AC3E}">
        <p14:creationId xmlns:p14="http://schemas.microsoft.com/office/powerpoint/2010/main" val="2814446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86BE372-1D69-DD4D-A2C0-0A456B566725}"/>
              </a:ext>
            </a:extLst>
          </p:cNvPr>
          <p:cNvSpPr txBox="1"/>
          <p:nvPr/>
        </p:nvSpPr>
        <p:spPr>
          <a:xfrm>
            <a:off x="558799" y="1026194"/>
            <a:ext cx="5046133" cy="2800767"/>
          </a:xfrm>
          <a:prstGeom prst="rect">
            <a:avLst/>
          </a:prstGeom>
          <a:noFill/>
        </p:spPr>
        <p:txBody>
          <a:bodyPr wrap="square" rtlCol="0">
            <a:spAutoFit/>
          </a:bodyPr>
          <a:lstStyle/>
          <a:p>
            <a:pPr algn="ctr"/>
            <a:r>
              <a:rPr lang="en-US" sz="8800" b="1" dirty="0">
                <a:solidFill>
                  <a:schemeClr val="bg1"/>
                </a:solidFill>
                <a:latin typeface="Bookman Old Style" panose="02050604050505020204" pitchFamily="18" charset="0"/>
              </a:rPr>
              <a:t>Thank You!</a:t>
            </a:r>
          </a:p>
        </p:txBody>
      </p:sp>
      <p:sp>
        <p:nvSpPr>
          <p:cNvPr id="3" name="TextBox 2">
            <a:extLst>
              <a:ext uri="{FF2B5EF4-FFF2-40B4-BE49-F238E27FC236}">
                <a16:creationId xmlns:a16="http://schemas.microsoft.com/office/drawing/2014/main" xmlns="" id="{227603B7-3594-2540-8C09-E355C68ED410}"/>
              </a:ext>
            </a:extLst>
          </p:cNvPr>
          <p:cNvSpPr txBox="1"/>
          <p:nvPr/>
        </p:nvSpPr>
        <p:spPr>
          <a:xfrm>
            <a:off x="3081865" y="5681870"/>
            <a:ext cx="2782957" cy="369332"/>
          </a:xfrm>
          <a:prstGeom prst="rect">
            <a:avLst/>
          </a:prstGeom>
          <a:noFill/>
        </p:spPr>
        <p:txBody>
          <a:bodyPr wrap="square" rtlCol="0">
            <a:spAutoFit/>
          </a:bodyPr>
          <a:lstStyle/>
          <a:p>
            <a:r>
              <a:rPr lang="en-US" dirty="0"/>
              <a:t>Trainer Contact Info HERE</a:t>
            </a:r>
          </a:p>
        </p:txBody>
      </p:sp>
    </p:spTree>
    <p:extLst>
      <p:ext uri="{BB962C8B-B14F-4D97-AF65-F5344CB8AC3E}">
        <p14:creationId xmlns:p14="http://schemas.microsoft.com/office/powerpoint/2010/main" val="1673894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References</a:t>
            </a:r>
          </a:p>
        </p:txBody>
      </p:sp>
      <p:sp>
        <p:nvSpPr>
          <p:cNvPr id="2" name="Content Placeholder 1"/>
          <p:cNvSpPr>
            <a:spLocks noGrp="1"/>
          </p:cNvSpPr>
          <p:nvPr>
            <p:ph idx="1"/>
          </p:nvPr>
        </p:nvSpPr>
        <p:spPr>
          <a:xfrm>
            <a:off x="486383" y="2249858"/>
            <a:ext cx="11498094" cy="4364949"/>
          </a:xfrm>
        </p:spPr>
        <p:txBody>
          <a:bodyPr>
            <a:normAutofit fontScale="92500" lnSpcReduction="10000"/>
          </a:bodyPr>
          <a:lstStyle/>
          <a:p>
            <a:pPr marL="0" indent="0">
              <a:spcBef>
                <a:spcPts val="1400"/>
              </a:spcBef>
              <a:buNone/>
            </a:pPr>
            <a:r>
              <a:rPr lang="en-US" sz="2700" dirty="0">
                <a:solidFill>
                  <a:srgbClr val="000000"/>
                </a:solidFill>
              </a:rPr>
              <a:t>ASCD. (</a:t>
            </a:r>
            <a:r>
              <a:rPr lang="en-US" sz="2700" dirty="0" err="1">
                <a:solidFill>
                  <a:srgbClr val="000000"/>
                </a:solidFill>
              </a:rPr>
              <a:t>n.d.</a:t>
            </a:r>
            <a:r>
              <a:rPr lang="en-US" sz="2700" dirty="0">
                <a:solidFill>
                  <a:srgbClr val="000000"/>
                </a:solidFill>
              </a:rPr>
              <a:t>). Whole School, Whole Community, Whole Child Model. Retrieved from </a:t>
            </a:r>
            <a:r>
              <a:rPr lang="en-US" sz="2700" u="sng" dirty="0">
                <a:hlinkClick r:id="rId3"/>
              </a:rPr>
              <a:t>http://www.ascd.org/programs/learning-and-health/wscc-model.aspx</a:t>
            </a:r>
            <a:endParaRPr lang="en-US" sz="2700" dirty="0"/>
          </a:p>
          <a:p>
            <a:pPr marL="0" indent="0">
              <a:spcBef>
                <a:spcPts val="1400"/>
              </a:spcBef>
              <a:buNone/>
            </a:pPr>
            <a:r>
              <a:rPr lang="en-US" sz="2700" dirty="0">
                <a:solidFill>
                  <a:srgbClr val="000000"/>
                </a:solidFill>
              </a:rPr>
              <a:t>Centers for Disease Control and Prevention (CDC). (2018). The Whole School, Whole Community, Whole Child (WSCC) Model. Retrieved from </a:t>
            </a:r>
            <a:r>
              <a:rPr lang="en-US" sz="2700" u="sng" dirty="0">
                <a:hlinkClick r:id="rId4"/>
              </a:rPr>
              <a:t>https://www.cdc.gov/healthyyouth/wscc/model.htm</a:t>
            </a:r>
            <a:r>
              <a:rPr lang="en-US" sz="2700" u="sng" dirty="0"/>
              <a:t>  </a:t>
            </a:r>
            <a:endParaRPr lang="en-US" sz="2700" dirty="0"/>
          </a:p>
          <a:p>
            <a:pPr marL="0" indent="0">
              <a:spcBef>
                <a:spcPts val="1400"/>
              </a:spcBef>
              <a:buNone/>
            </a:pPr>
            <a:r>
              <a:rPr lang="en-US" sz="2700" dirty="0">
                <a:solidFill>
                  <a:srgbClr val="000000"/>
                </a:solidFill>
              </a:rPr>
              <a:t>Hunt, P., Barrios, L., </a:t>
            </a:r>
            <a:r>
              <a:rPr lang="en-US" sz="2700" dirty="0" err="1">
                <a:solidFill>
                  <a:srgbClr val="000000"/>
                </a:solidFill>
              </a:rPr>
              <a:t>Telljohann</a:t>
            </a:r>
            <a:r>
              <a:rPr lang="en-US" sz="2700" dirty="0">
                <a:solidFill>
                  <a:srgbClr val="000000"/>
                </a:solidFill>
              </a:rPr>
              <a:t>, S. &amp; </a:t>
            </a:r>
            <a:r>
              <a:rPr lang="en-US" sz="2700" dirty="0" err="1">
                <a:solidFill>
                  <a:srgbClr val="000000"/>
                </a:solidFill>
              </a:rPr>
              <a:t>Mazyck</a:t>
            </a:r>
            <a:r>
              <a:rPr lang="en-US" sz="2700" dirty="0">
                <a:solidFill>
                  <a:srgbClr val="000000"/>
                </a:solidFill>
              </a:rPr>
              <a:t>, D. (2015). A whole school approach: collaborative development of school health policies, processes, and practices. Retrieved from </a:t>
            </a:r>
            <a:r>
              <a:rPr lang="en-US" sz="2700" u="sng" dirty="0">
                <a:hlinkClick r:id="rId5"/>
              </a:rPr>
              <a:t>https://onlinelibrary.wiley.com/doi/pdf/10.1111/josh.12305</a:t>
            </a:r>
            <a:endParaRPr lang="en-US" sz="2700" dirty="0"/>
          </a:p>
          <a:p>
            <a:pPr marL="0" indent="0">
              <a:spcBef>
                <a:spcPts val="1400"/>
              </a:spcBef>
              <a:buNone/>
            </a:pPr>
            <a:r>
              <a:rPr lang="en-US" sz="2700" dirty="0">
                <a:solidFill>
                  <a:srgbClr val="000000"/>
                </a:solidFill>
              </a:rPr>
              <a:t>National Association for Chronic Disease Directors (NACCD). (2017). The Whole School, Whole Community, Whole Child Model: A guide to implementation. Retrieved from </a:t>
            </a:r>
            <a:r>
              <a:rPr lang="en-US" sz="2800" dirty="0">
                <a:hlinkClick r:id="rId6"/>
              </a:rPr>
              <a:t>http://www.ashaweb.org/wp-content/uploads/2017/10/NACDD_WSCC_Guide_Final.pdf</a:t>
            </a:r>
            <a:endParaRPr lang="en-US" dirty="0"/>
          </a:p>
        </p:txBody>
      </p:sp>
    </p:spTree>
    <p:extLst>
      <p:ext uri="{BB962C8B-B14F-4D97-AF65-F5344CB8AC3E}">
        <p14:creationId xmlns:p14="http://schemas.microsoft.com/office/powerpoint/2010/main" val="94719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9489D53B-E3F3-2948-983E-C40327E4D416}"/>
              </a:ext>
            </a:extLst>
          </p:cNvPr>
          <p:cNvSpPr>
            <a:spLocks noGrp="1"/>
          </p:cNvSpPr>
          <p:nvPr>
            <p:ph type="title"/>
          </p:nvPr>
        </p:nvSpPr>
        <p:spPr/>
        <p:txBody>
          <a:bodyPr/>
          <a:lstStyle/>
          <a:p>
            <a:r>
              <a:rPr lang="en-US" dirty="0"/>
              <a:t>Disclaimer</a:t>
            </a:r>
          </a:p>
        </p:txBody>
      </p:sp>
      <p:sp>
        <p:nvSpPr>
          <p:cNvPr id="4" name="Content Placeholder 4">
            <a:extLst>
              <a:ext uri="{FF2B5EF4-FFF2-40B4-BE49-F238E27FC236}">
                <a16:creationId xmlns:a16="http://schemas.microsoft.com/office/drawing/2014/main" xmlns="" id="{9614D425-443D-1744-8647-4D894107DC1B}"/>
              </a:ext>
            </a:extLst>
          </p:cNvPr>
          <p:cNvSpPr>
            <a:spLocks noGrp="1"/>
          </p:cNvSpPr>
          <p:nvPr>
            <p:ph idx="1"/>
          </p:nvPr>
        </p:nvSpPr>
        <p:spPr>
          <a:xfrm>
            <a:off x="838200" y="2308225"/>
            <a:ext cx="10515600" cy="4190874"/>
          </a:xfrm>
        </p:spPr>
        <p:txBody>
          <a:bodyPr/>
          <a:lstStyle/>
          <a:p>
            <a:pPr marL="0" indent="0">
              <a:buNone/>
            </a:pPr>
            <a:r>
              <a:rPr lang="en-US" dirty="0"/>
              <a:t>This project was supported by Cooperative Agreement Number NU38OT000315, funded by the National Center for Chronic Disease Prevention and Health Promotion, Division of Population Health, School Health Branch, from the Centers for Disease Control and Prevention. Contents are solely the responsibility of the authors and do not necessarily represent the official views of the Centers for Disease Control and Prevention or the Department of Health and Human Services.</a:t>
            </a:r>
          </a:p>
          <a:p>
            <a:pPr marL="0" indent="0">
              <a:buNone/>
            </a:pPr>
            <a:endParaRPr lang="en-US" dirty="0"/>
          </a:p>
        </p:txBody>
      </p:sp>
    </p:spTree>
    <p:extLst>
      <p:ext uri="{BB962C8B-B14F-4D97-AF65-F5344CB8AC3E}">
        <p14:creationId xmlns:p14="http://schemas.microsoft.com/office/powerpoint/2010/main" val="3632039547"/>
      </p:ext>
    </p:extLst>
  </p:cSld>
  <p:clrMapOvr>
    <a:masterClrMapping/>
  </p:clrMapOvr>
</p:sld>
</file>

<file path=ppt/theme/theme1.xml><?xml version="1.0" encoding="utf-8"?>
<a:theme xmlns:a="http://schemas.openxmlformats.org/drawingml/2006/main" name="Office Theme">
  <a:themeElements>
    <a:clrScheme name="WCWS CDC new">
      <a:dk1>
        <a:srgbClr val="12758A"/>
      </a:dk1>
      <a:lt1>
        <a:srgbClr val="FFFFFF"/>
      </a:lt1>
      <a:dk2>
        <a:srgbClr val="1E9AAF"/>
      </a:dk2>
      <a:lt2>
        <a:srgbClr val="FFD70B"/>
      </a:lt2>
      <a:accent1>
        <a:srgbClr val="FEBF33"/>
      </a:accent1>
      <a:accent2>
        <a:srgbClr val="1E9AAF"/>
      </a:accent2>
      <a:accent3>
        <a:srgbClr val="A5A5A5"/>
      </a:accent3>
      <a:accent4>
        <a:srgbClr val="799F3F"/>
      </a:accent4>
      <a:accent5>
        <a:srgbClr val="A3DDF0"/>
      </a:accent5>
      <a:accent6>
        <a:srgbClr val="A1CD3A"/>
      </a:accent6>
      <a:hlink>
        <a:srgbClr val="12758A"/>
      </a:hlink>
      <a:folHlink>
        <a:srgbClr val="954F7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23F0B612BD952A4A9C7D5647F0583BAD" ma:contentTypeVersion="1" ma:contentTypeDescription="Create a new document." ma:contentTypeScope="" ma:versionID="6e00a8af73025e6c6b4c0bbf1a90d87d">
  <xsd:schema xmlns:xsd="http://www.w3.org/2001/XMLSchema" xmlns:xs="http://www.w3.org/2001/XMLSchema" xmlns:p="http://schemas.microsoft.com/office/2006/metadata/properties" xmlns:ns2="2b13dd97-7bb8-4fef-b994-c93242b87804" targetNamespace="http://schemas.microsoft.com/office/2006/metadata/properties" ma:root="true" ma:fieldsID="a11ac2ff0284ec3ab40c0e8ecf9e88ac" ns2:_="">
    <xsd:import namespace="2b13dd97-7bb8-4fef-b994-c93242b8780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3dd97-7bb8-4fef-b994-c93242b8780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2b13dd97-7bb8-4fef-b994-c93242b87804">A22TNDR37WPX-2086662323-114</_dlc_DocId>
    <_dlc_DocIdUrl xmlns="2b13dd97-7bb8-4fef-b994-c93242b87804">
      <Url>https://esp.cdc.gov/sites/nccdphp/DIV/DPH/SHB/_layouts/15/DocIdRedir.aspx?ID=A22TNDR37WPX-2086662323-114</Url>
      <Description>A22TNDR37WPX-2086662323-114</Description>
    </_dlc_DocIdUrl>
  </documentManagement>
</p:properties>
</file>

<file path=customXml/itemProps1.xml><?xml version="1.0" encoding="utf-8"?>
<ds:datastoreItem xmlns:ds="http://schemas.openxmlformats.org/officeDocument/2006/customXml" ds:itemID="{F1AA61D2-B5EF-4049-AC3E-AE52C3C75250}">
  <ds:schemaRefs>
    <ds:schemaRef ds:uri="http://schemas.microsoft.com/sharepoint/v3/contenttype/forms"/>
  </ds:schemaRefs>
</ds:datastoreItem>
</file>

<file path=customXml/itemProps2.xml><?xml version="1.0" encoding="utf-8"?>
<ds:datastoreItem xmlns:ds="http://schemas.openxmlformats.org/officeDocument/2006/customXml" ds:itemID="{EA9A6D0A-AC9C-4C06-A3CE-1FB2EDFBAEE9}">
  <ds:schemaRefs>
    <ds:schemaRef ds:uri="http://schemas.microsoft.com/sharepoint/events"/>
  </ds:schemaRefs>
</ds:datastoreItem>
</file>

<file path=customXml/itemProps3.xml><?xml version="1.0" encoding="utf-8"?>
<ds:datastoreItem xmlns:ds="http://schemas.openxmlformats.org/officeDocument/2006/customXml" ds:itemID="{7797CAF3-D39B-4758-9A52-A4EDC6AC68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13dd97-7bb8-4fef-b994-c93242b87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33C5ADE-0EE2-45A4-ABCC-3C20F62820C6}">
  <ds:schemaRefs>
    <ds:schemaRef ds:uri="http://purl.org/dc/dcmitype/"/>
    <ds:schemaRef ds:uri="http://purl.org/dc/terms/"/>
    <ds:schemaRef ds:uri="2b13dd97-7bb8-4fef-b994-c93242b87804"/>
    <ds:schemaRef ds:uri="http://www.w3.org/XML/1998/namespac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25446</TotalTime>
  <Words>1297</Words>
  <Application>Microsoft Office PowerPoint</Application>
  <PresentationFormat>Widescreen</PresentationFormat>
  <Paragraphs>297</Paragraphs>
  <Slides>18</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Wingdings</vt:lpstr>
      <vt:lpstr>Arial Narrow Regular</vt:lpstr>
      <vt:lpstr>Yu Gothic Light</vt:lpstr>
      <vt:lpstr>Arial</vt:lpstr>
      <vt:lpstr>Bookman Old Style</vt:lpstr>
      <vt:lpstr>Franklin Gothic Book</vt:lpstr>
      <vt:lpstr>Arial Narrow</vt:lpstr>
      <vt:lpstr>Office Theme</vt:lpstr>
      <vt:lpstr>PowerPoint Presentation</vt:lpstr>
      <vt:lpstr>On Our Agenda . . . </vt:lpstr>
      <vt:lpstr>Objectives </vt:lpstr>
      <vt:lpstr>Materials</vt:lpstr>
      <vt:lpstr>PowerPoint Presentation</vt:lpstr>
      <vt:lpstr>WSCC’s Five Tenets</vt:lpstr>
      <vt:lpstr>Healthy Tenet</vt:lpstr>
      <vt:lpstr>Healthy Tenet Indicators</vt:lpstr>
      <vt:lpstr>WSCC’s 10 Components</vt:lpstr>
      <vt:lpstr>WSCC’s 10 Components:  An Organizational Framework</vt:lpstr>
      <vt:lpstr>Coordinating Policy, Process, and Practice  Improving Learning and Improving Health</vt:lpstr>
      <vt:lpstr>Steps for Adopting and Implementing the WSCC Model </vt:lpstr>
      <vt:lpstr>PowerPoint Presentation</vt:lpstr>
      <vt:lpstr>Engaging Families</vt:lpstr>
      <vt:lpstr>PowerPoint Presentation</vt:lpstr>
      <vt:lpstr>PowerPoint Presentation</vt:lpstr>
      <vt:lpstr>References</vt:lpstr>
      <vt:lpstr>Disclaimer</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Peck</dc:creator>
  <cp:lastModifiedBy>Emma P</cp:lastModifiedBy>
  <cp:revision>188</cp:revision>
  <cp:lastPrinted>2019-05-07T23:33:30Z</cp:lastPrinted>
  <dcterms:created xsi:type="dcterms:W3CDTF">2019-04-28T18:07:15Z</dcterms:created>
  <dcterms:modified xsi:type="dcterms:W3CDTF">2020-02-27T16:23:38Z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0x01010023F0B612BD952A4A9C7D5647F0583BAD</vt:lpwstr>
  </property>
  <property fmtid="{D5CDD505-2E9C-101B-9397-08002B2CF9AE}" pid="3" name="_dlc_DocIdItemGuid">
    <vt:lpwstr>a2597979-de2d-4d9f-b8ed-ca6549accc2a</vt:lpwstr>
  </property>
</Properties>
</file>