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5"/>
  </p:sldMasterIdLst>
  <p:notesMasterIdLst>
    <p:notesMasterId r:id="rId26"/>
  </p:notesMasterIdLst>
  <p:handoutMasterIdLst>
    <p:handoutMasterId r:id="rId27"/>
  </p:handoutMasterIdLst>
  <p:sldIdLst>
    <p:sldId id="468" r:id="rId6"/>
    <p:sldId id="296" r:id="rId7"/>
    <p:sldId id="297" r:id="rId8"/>
    <p:sldId id="295" r:id="rId9"/>
    <p:sldId id="302" r:id="rId10"/>
    <p:sldId id="303" r:id="rId11"/>
    <p:sldId id="298" r:id="rId12"/>
    <p:sldId id="471" r:id="rId13"/>
    <p:sldId id="472" r:id="rId14"/>
    <p:sldId id="473" r:id="rId15"/>
    <p:sldId id="500" r:id="rId16"/>
    <p:sldId id="497" r:id="rId17"/>
    <p:sldId id="495" r:id="rId18"/>
    <p:sldId id="475" r:id="rId19"/>
    <p:sldId id="501" r:id="rId20"/>
    <p:sldId id="476" r:id="rId21"/>
    <p:sldId id="502" r:id="rId22"/>
    <p:sldId id="470" r:id="rId23"/>
    <p:sldId id="487" r:id="rId24"/>
    <p:sldId id="488" r:id="rId25"/>
  </p:sldIdLst>
  <p:sldSz cx="12192000" cy="6858000"/>
  <p:notesSz cx="6858000" cy="9144000"/>
  <p:embeddedFontLst>
    <p:embeddedFont>
      <p:font typeface="Arial Narrow" panose="020B0604020202020204" pitchFamily="34" charset="0"/>
      <p:regular r:id="rId28"/>
      <p:bold r:id="rId29"/>
      <p:italic r:id="rId30"/>
      <p:boldItalic r:id="rId31"/>
    </p:embeddedFont>
    <p:embeddedFont>
      <p:font typeface="Arial Narrow Regular" panose="020B0606020202030204" pitchFamily="34" charset="0"/>
      <p:regular r:id="rId32"/>
      <p:bold r:id="rId33"/>
      <p:italic r:id="rId34"/>
      <p:boldItalic r:id="rId35"/>
    </p:embeddedFont>
    <p:embeddedFont>
      <p:font typeface="Bookman Old Style" panose="02050604050505020204" pitchFamily="18" charset="0"/>
      <p:regular r:id="rId36"/>
      <p:bold r:id="rId37"/>
      <p:italic r:id="rId38"/>
      <p:boldItalic r:id="rId39"/>
    </p:embeddedFon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84" userDrawn="1">
          <p15:clr>
            <a:srgbClr val="A4A3A4"/>
          </p15:clr>
        </p15:guide>
        <p15:guide id="2" pos="76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rgogna, Bridget (CDC/DDNID/NCCDPHP/DPH)" initials="BB(" lastIdx="3" clrIdx="0">
    <p:extLst>
      <p:ext uri="{19B8F6BF-5375-455C-9EA6-DF929625EA0E}">
        <p15:presenceInfo xmlns:p15="http://schemas.microsoft.com/office/powerpoint/2012/main" userId="S-1-5-21-1207783550-2075000910-922709458-221087" providerId="AD"/>
      </p:ext>
    </p:extLst>
  </p:cmAuthor>
  <p:cmAuthor id="2" name="Fahrenbruch, Melissa (CDC/DDNID/NCCDPHP/DPH)" initials="FM(" lastIdx="7" clrIdx="1">
    <p:extLst>
      <p:ext uri="{19B8F6BF-5375-455C-9EA6-DF929625EA0E}">
        <p15:presenceInfo xmlns:p15="http://schemas.microsoft.com/office/powerpoint/2012/main" userId="S-1-5-21-1207783550-2075000910-922709458-199347" providerId="AD"/>
      </p:ext>
    </p:extLst>
  </p:cmAuthor>
  <p:cmAuthor id="3" name="Christi Kay" initials="CK" lastIdx="7" clrIdx="2">
    <p:extLst>
      <p:ext uri="{19B8F6BF-5375-455C-9EA6-DF929625EA0E}">
        <p15:presenceInfo xmlns:p15="http://schemas.microsoft.com/office/powerpoint/2012/main" userId="0d01dd0d35f20af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3531"/>
    <a:srgbClr val="5B5B5C"/>
    <a:srgbClr val="000000"/>
    <a:srgbClr val="1E89A1"/>
    <a:srgbClr val="FDC22F"/>
    <a:srgbClr val="A9CD3A"/>
    <a:srgbClr val="A8DAEB"/>
    <a:srgbClr val="359C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487"/>
    <p:restoredTop sz="82800"/>
  </p:normalViewPr>
  <p:slideViewPr>
    <p:cSldViewPr snapToGrid="0" snapToObjects="1">
      <p:cViewPr varScale="1">
        <p:scale>
          <a:sx n="69" d="100"/>
          <a:sy n="69" d="100"/>
        </p:scale>
        <p:origin x="776" y="184"/>
      </p:cViewPr>
      <p:guideLst>
        <p:guide orient="horz" pos="1584"/>
        <p:guide pos="7680"/>
      </p:guideLst>
    </p:cSldViewPr>
  </p:slideViewPr>
  <p:outlineViewPr>
    <p:cViewPr>
      <p:scale>
        <a:sx n="33" d="100"/>
        <a:sy n="33" d="100"/>
      </p:scale>
      <p:origin x="0" y="-4928"/>
    </p:cViewPr>
  </p:outlineViewPr>
  <p:notesTextViewPr>
    <p:cViewPr>
      <p:scale>
        <a:sx n="85" d="100"/>
        <a:sy n="85" d="100"/>
      </p:scale>
      <p:origin x="0" y="0"/>
    </p:cViewPr>
  </p:notesTextViewPr>
  <p:sorterViewPr>
    <p:cViewPr>
      <p:scale>
        <a:sx n="66" d="100"/>
        <a:sy n="66" d="100"/>
      </p:scale>
      <p:origin x="0" y="0"/>
    </p:cViewPr>
  </p:sorterViewPr>
  <p:notesViewPr>
    <p:cSldViewPr snapToGrid="0" snapToObjects="1">
      <p:cViewPr varScale="1">
        <p:scale>
          <a:sx n="73" d="100"/>
          <a:sy n="73" d="100"/>
        </p:scale>
        <p:origin x="2904" y="2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9" Type="http://schemas.openxmlformats.org/officeDocument/2006/relationships/font" Target="fonts/font12.fntdata"/><Relationship Id="rId21" Type="http://schemas.openxmlformats.org/officeDocument/2006/relationships/slide" Target="slides/slide16.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4.fntdata"/><Relationship Id="rId44"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font" Target="fonts/font14.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CA14DFB-BAAA-B34D-83F3-16B5A9EE38D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Arial Narrow Regular" panose="020B0606020202030204" pitchFamily="34" charset="0"/>
            </a:endParaRPr>
          </a:p>
        </p:txBody>
      </p:sp>
      <p:sp>
        <p:nvSpPr>
          <p:cNvPr id="3" name="Date Placeholder 2">
            <a:extLst>
              <a:ext uri="{FF2B5EF4-FFF2-40B4-BE49-F238E27FC236}">
                <a16:creationId xmlns:a16="http://schemas.microsoft.com/office/drawing/2014/main" id="{BE816679-945A-4B40-83D5-7CE2619286F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47EF9D-2027-144D-BD09-B100019F9FE1}" type="datetimeFigureOut">
              <a:rPr lang="en-US" smtClean="0">
                <a:latin typeface="Arial Narrow Regular" panose="020B0606020202030204" pitchFamily="34" charset="0"/>
              </a:rPr>
              <a:t>3/9/20</a:t>
            </a:fld>
            <a:endParaRPr lang="en-US" dirty="0">
              <a:latin typeface="Arial Narrow Regular" panose="020B0606020202030204" pitchFamily="34" charset="0"/>
            </a:endParaRPr>
          </a:p>
        </p:txBody>
      </p:sp>
      <p:sp>
        <p:nvSpPr>
          <p:cNvPr id="4" name="Footer Placeholder 3">
            <a:extLst>
              <a:ext uri="{FF2B5EF4-FFF2-40B4-BE49-F238E27FC236}">
                <a16:creationId xmlns:a16="http://schemas.microsoft.com/office/drawing/2014/main" id="{4686AE10-B625-6B4F-9ECE-F59F43C879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Arial Narrow Regular" panose="020B0606020202030204" pitchFamily="34" charset="0"/>
            </a:endParaRPr>
          </a:p>
        </p:txBody>
      </p:sp>
      <p:sp>
        <p:nvSpPr>
          <p:cNvPr id="5" name="Slide Number Placeholder 4">
            <a:extLst>
              <a:ext uri="{FF2B5EF4-FFF2-40B4-BE49-F238E27FC236}">
                <a16:creationId xmlns:a16="http://schemas.microsoft.com/office/drawing/2014/main" id="{D38B4AE7-6B29-104C-A35C-3CC5279D359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7CFBE0-AA82-C244-98FC-2EF038311F23}" type="slidenum">
              <a:rPr lang="en-US" smtClean="0">
                <a:latin typeface="Arial Narrow Regular" panose="020B0606020202030204" pitchFamily="34" charset="0"/>
              </a:rPr>
              <a:t>‹#›</a:t>
            </a:fld>
            <a:endParaRPr lang="en-US" dirty="0">
              <a:latin typeface="Arial Narrow Regular" panose="020B0606020202030204" pitchFamily="34" charset="0"/>
            </a:endParaRPr>
          </a:p>
        </p:txBody>
      </p:sp>
    </p:spTree>
    <p:extLst>
      <p:ext uri="{BB962C8B-B14F-4D97-AF65-F5344CB8AC3E}">
        <p14:creationId xmlns:p14="http://schemas.microsoft.com/office/powerpoint/2010/main" val="30530531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Narrow Regular" panose="020B0606020202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Narrow Regular" panose="020B0606020202030204" pitchFamily="34" charset="0"/>
              </a:defRPr>
            </a:lvl1pPr>
          </a:lstStyle>
          <a:p>
            <a:fld id="{1D066394-17F8-894B-A654-2C22254CECF7}" type="datetimeFigureOut">
              <a:rPr lang="en-US" smtClean="0"/>
              <a:pPr/>
              <a:t>3/9/20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Narrow Regular" panose="020B060602020203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Narrow Regular" panose="020B0606020202030204" pitchFamily="34" charset="0"/>
              </a:defRPr>
            </a:lvl1pPr>
          </a:lstStyle>
          <a:p>
            <a:fld id="{2BEEEE0F-B261-DB48-A645-12400589D759}" type="slidenum">
              <a:rPr lang="en-US" smtClean="0"/>
              <a:pPr/>
              <a:t>‹#›</a:t>
            </a:fld>
            <a:endParaRPr lang="en-US" dirty="0"/>
          </a:p>
        </p:txBody>
      </p:sp>
    </p:spTree>
    <p:extLst>
      <p:ext uri="{BB962C8B-B14F-4D97-AF65-F5344CB8AC3E}">
        <p14:creationId xmlns:p14="http://schemas.microsoft.com/office/powerpoint/2010/main" val="1269210619"/>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Narrow Regular" panose="020B0606020202030204" pitchFamily="34" charset="0"/>
        <a:ea typeface="+mn-ea"/>
        <a:cs typeface="+mn-cs"/>
      </a:defRPr>
    </a:lvl1pPr>
    <a:lvl2pPr marL="457200" algn="l" defTabSz="914400" rtl="0" eaLnBrk="1" latinLnBrk="0" hangingPunct="1">
      <a:defRPr sz="1200" b="0" i="0" kern="1200">
        <a:solidFill>
          <a:schemeClr val="tx1"/>
        </a:solidFill>
        <a:latin typeface="Arial Narrow Regular" panose="020B0606020202030204" pitchFamily="34" charset="0"/>
        <a:ea typeface="+mn-ea"/>
        <a:cs typeface="+mn-cs"/>
      </a:defRPr>
    </a:lvl2pPr>
    <a:lvl3pPr marL="914400" algn="l" defTabSz="914400" rtl="0" eaLnBrk="1" latinLnBrk="0" hangingPunct="1">
      <a:defRPr sz="1200" b="0" i="0" kern="1200">
        <a:solidFill>
          <a:schemeClr val="tx1"/>
        </a:solidFill>
        <a:latin typeface="Arial Narrow Regular" panose="020B0606020202030204" pitchFamily="34" charset="0"/>
        <a:ea typeface="+mn-ea"/>
        <a:cs typeface="+mn-cs"/>
      </a:defRPr>
    </a:lvl3pPr>
    <a:lvl4pPr marL="1371600" algn="l" defTabSz="914400" rtl="0" eaLnBrk="1" latinLnBrk="0" hangingPunct="1">
      <a:defRPr sz="1200" b="0" i="0" kern="1200">
        <a:solidFill>
          <a:schemeClr val="tx1"/>
        </a:solidFill>
        <a:latin typeface="Arial Narrow Regular" panose="020B0606020202030204" pitchFamily="34" charset="0"/>
        <a:ea typeface="+mn-ea"/>
        <a:cs typeface="+mn-cs"/>
      </a:defRPr>
    </a:lvl4pPr>
    <a:lvl5pPr marL="1828800" algn="l" defTabSz="914400" rtl="0" eaLnBrk="1" latinLnBrk="0" hangingPunct="1">
      <a:defRPr sz="1200" b="0" i="0" kern="1200">
        <a:solidFill>
          <a:schemeClr val="tx1"/>
        </a:solidFill>
        <a:latin typeface="Arial Narrow Regular" panose="020B0606020202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www.ashaweb.org/wpcontent/uploads/2017/10/NACDD_WSCC_Guide_Final.pdf" TargetMode="External"/><Relationship Id="rId3" Type="http://schemas.openxmlformats.org/officeDocument/2006/relationships/hyperlink" Target="http://actforyouth.net/youth_development/engagement/" TargetMode="External"/><Relationship Id="rId7" Type="http://schemas.openxmlformats.org/officeDocument/2006/relationships/hyperlink" Target="https://www.academia.edu/3653493/Meaningful_Student_Involvement_Guide_to_Students_as_Partners_in_School_Change" TargetMode="External"/><Relationship Id="rId2" Type="http://schemas.openxmlformats.org/officeDocument/2006/relationships/slide" Target="../slides/slide19.xml"/><Relationship Id="rId1" Type="http://schemas.openxmlformats.org/officeDocument/2006/relationships/notesMaster" Target="../notesMasters/notesMaster1.xml"/><Relationship Id="rId6" Type="http://schemas.openxmlformats.org/officeDocument/2006/relationships/hyperlink" Target="https://www.cdc.gov/healthyschools/vhs/resources.html" TargetMode="External"/><Relationship Id="rId5" Type="http://schemas.openxmlformats.org/officeDocument/2006/relationships/hyperlink" Target="http://ncdd.org/rc/item/10802/" TargetMode="External"/><Relationship Id="rId4" Type="http://schemas.openxmlformats.org/officeDocument/2006/relationships/hyperlink" Target="https://www.rwjf.org/en/library/research/2017/05/what-is-health-equity-.html"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WELCOME</a:t>
            </a:r>
            <a:endParaRPr lang="en-US" dirty="0"/>
          </a:p>
          <a:p>
            <a:r>
              <a:rPr lang="en-US" dirty="0"/>
              <a:t>     </a:t>
            </a:r>
          </a:p>
          <a:p>
            <a:r>
              <a:rPr lang="en-US" dirty="0"/>
              <a:t>STATE: Hello and welcome to Engaging Youth. My name is __________.</a:t>
            </a:r>
          </a:p>
          <a:p>
            <a:r>
              <a:rPr lang="en-US" dirty="0"/>
              <a:t>     </a:t>
            </a:r>
          </a:p>
          <a:p>
            <a:r>
              <a:rPr lang="en-US" dirty="0"/>
              <a:t>Take a minute to read the quote on the slide (“Nothing about us without us is for us”) and turn to your neighbor and share what it means to you.</a:t>
            </a:r>
          </a:p>
          <a:p>
            <a:r>
              <a:rPr lang="en-US" dirty="0"/>
              <a:t> </a:t>
            </a:r>
          </a:p>
          <a:p>
            <a:r>
              <a:rPr lang="en-US" dirty="0"/>
              <a:t>This is actually a slogan used for communicating the idea that no policy should be decided by any representative </a:t>
            </a:r>
            <a:r>
              <a:rPr lang="en-US" b="1" i="1" dirty="0"/>
              <a:t>without</a:t>
            </a:r>
            <a:r>
              <a:rPr lang="en-US" dirty="0"/>
              <a:t> the full and direct participation of members of the group(s) affected by that policy.</a:t>
            </a:r>
          </a:p>
          <a:p>
            <a:r>
              <a:rPr lang="en-US" dirty="0"/>
              <a:t> </a:t>
            </a:r>
          </a:p>
          <a:p>
            <a:r>
              <a:rPr lang="en-US" dirty="0"/>
              <a:t>As educators, what we do always revolves around students. Yet, do we ever stop to ask them what they need? Do we include them in decision-making that affects them, the school, and the community? If we do include them, how authentic is it? I want you to keep those questions in mind and be open to looking at your own practices.</a:t>
            </a:r>
          </a:p>
          <a:p>
            <a:r>
              <a:rPr lang="en-US" dirty="0"/>
              <a:t>     </a:t>
            </a:r>
          </a:p>
          <a:p>
            <a:r>
              <a:rPr lang="en-US" i="1" dirty="0"/>
              <a:t>NOTE: Participants may introduce themselves during this time if they don’t know each other and if time allows. Their introduction may include their name, position, and school/district/organization.</a:t>
            </a:r>
            <a:r>
              <a:rPr lang="en-US" dirty="0"/>
              <a:t> </a:t>
            </a:r>
          </a:p>
          <a:p>
            <a:pPr marL="0" lvl="0" indent="0" algn="l" rtl="0">
              <a:lnSpc>
                <a:spcPct val="100000"/>
              </a:lnSpc>
              <a:spcBef>
                <a:spcPts val="0"/>
              </a:spcBef>
              <a:spcAft>
                <a:spcPts val="0"/>
              </a:spcAft>
              <a:buSzPts val="1400"/>
              <a:buNone/>
            </a:pPr>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1</a:t>
            </a:fld>
            <a:endParaRPr lang="en-US" dirty="0"/>
          </a:p>
        </p:txBody>
      </p:sp>
    </p:spTree>
    <p:extLst>
      <p:ext uri="{BB962C8B-B14F-4D97-AF65-F5344CB8AC3E}">
        <p14:creationId xmlns:p14="http://schemas.microsoft.com/office/powerpoint/2010/main" val="665217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AGENDA</a:t>
            </a:r>
            <a:endParaRPr lang="en-US" dirty="0"/>
          </a:p>
          <a:p>
            <a:r>
              <a:rPr lang="en-US" dirty="0"/>
              <a:t>     </a:t>
            </a:r>
          </a:p>
          <a:p>
            <a:r>
              <a:rPr lang="en-US" dirty="0"/>
              <a:t>STATE: During this module, we’ll cover essential components of youth engagement and effective ways to engage youth in school health. Today, we will: </a:t>
            </a:r>
          </a:p>
          <a:p>
            <a:r>
              <a:rPr lang="en-US" dirty="0"/>
              <a:t> </a:t>
            </a:r>
          </a:p>
          <a:p>
            <a:pPr lvl="0">
              <a:buFont typeface="Arial" panose="020B0604020202020204" pitchFamily="34" charset="0"/>
              <a:buChar char="•"/>
            </a:pPr>
            <a:r>
              <a:rPr lang="en-US" dirty="0"/>
              <a:t>assess where your school currently stands on youth engagement</a:t>
            </a:r>
          </a:p>
          <a:p>
            <a:pPr lvl="0">
              <a:buFont typeface="Arial" panose="020B0604020202020204" pitchFamily="34" charset="0"/>
              <a:buChar char="•"/>
            </a:pPr>
            <a:r>
              <a:rPr lang="en-US" dirty="0"/>
              <a:t>explore real-life examples of youth engagement</a:t>
            </a:r>
          </a:p>
          <a:p>
            <a:pPr lvl="0">
              <a:buFont typeface="Arial" panose="020B0604020202020204" pitchFamily="34" charset="0"/>
              <a:buChar char="•"/>
            </a:pPr>
            <a:r>
              <a:rPr lang="en-US" dirty="0"/>
              <a:t>take a “Don’t Say No” challenge</a:t>
            </a:r>
          </a:p>
          <a:p>
            <a:pPr marL="0" lvl="0" indent="0" algn="l" rtl="0">
              <a:lnSpc>
                <a:spcPct val="100000"/>
              </a:lnSpc>
              <a:spcBef>
                <a:spcPts val="0"/>
              </a:spcBef>
              <a:spcAft>
                <a:spcPts val="0"/>
              </a:spcAft>
              <a:buSzPts val="1400"/>
              <a:buNone/>
            </a:pPr>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2</a:t>
            </a:fld>
            <a:endParaRPr lang="en-US" dirty="0"/>
          </a:p>
        </p:txBody>
      </p:sp>
    </p:spTree>
    <p:extLst>
      <p:ext uri="{BB962C8B-B14F-4D97-AF65-F5344CB8AC3E}">
        <p14:creationId xmlns:p14="http://schemas.microsoft.com/office/powerpoint/2010/main" val="779968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OBJECTIVES</a:t>
            </a:r>
            <a:endParaRPr lang="en-US" dirty="0"/>
          </a:p>
          <a:p>
            <a:r>
              <a:rPr lang="en-US" dirty="0"/>
              <a:t>     </a:t>
            </a:r>
          </a:p>
          <a:p>
            <a:r>
              <a:rPr lang="en-US" dirty="0"/>
              <a:t>STATE: By the end of this module, you will be able to:</a:t>
            </a:r>
          </a:p>
          <a:p>
            <a:pPr lvl="0"/>
            <a:r>
              <a:rPr lang="en-US" dirty="0"/>
              <a:t>     Define youth engagement and state its benefits</a:t>
            </a:r>
          </a:p>
          <a:p>
            <a:pPr lvl="0"/>
            <a:r>
              <a:rPr lang="en-US" dirty="0"/>
              <a:t>     Identify your school’s current level of youth engagement and authenticity</a:t>
            </a:r>
          </a:p>
          <a:p>
            <a:pPr lvl="0"/>
            <a:r>
              <a:rPr lang="en-US" dirty="0"/>
              <a:t>     Share real-life examples of youth engagement </a:t>
            </a:r>
          </a:p>
          <a:p>
            <a:pPr lvl="0"/>
            <a:r>
              <a:rPr lang="en-US" dirty="0"/>
              <a:t>     Distinguish next steps for improving youth engagement</a:t>
            </a:r>
          </a:p>
          <a:p>
            <a:pPr marL="0" lvl="0" indent="0" algn="l" rtl="0">
              <a:lnSpc>
                <a:spcPct val="100000"/>
              </a:lnSpc>
              <a:spcBef>
                <a:spcPts val="0"/>
              </a:spcBef>
              <a:spcAft>
                <a:spcPts val="0"/>
              </a:spcAft>
              <a:buSzPts val="1400"/>
              <a:buNone/>
            </a:pPr>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3</a:t>
            </a:fld>
            <a:endParaRPr lang="en-US" dirty="0"/>
          </a:p>
        </p:txBody>
      </p:sp>
    </p:spTree>
    <p:extLst>
      <p:ext uri="{BB962C8B-B14F-4D97-AF65-F5344CB8AC3E}">
        <p14:creationId xmlns:p14="http://schemas.microsoft.com/office/powerpoint/2010/main" val="1531932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MATERIALS</a:t>
            </a:r>
            <a:endParaRPr lang="en-US" dirty="0"/>
          </a:p>
          <a:p>
            <a:r>
              <a:rPr lang="en-US" dirty="0"/>
              <a:t>     </a:t>
            </a:r>
          </a:p>
          <a:p>
            <a:r>
              <a:rPr lang="en-US" dirty="0"/>
              <a:t>STATE: Let’s review the handouts you were given in the packet. You have several handouts:</a:t>
            </a:r>
          </a:p>
          <a:p>
            <a:r>
              <a:rPr lang="en-US" dirty="0"/>
              <a:t>#1: Youth Engagement Survey </a:t>
            </a:r>
          </a:p>
          <a:p>
            <a:r>
              <a:rPr lang="en-US" dirty="0"/>
              <a:t>#2: Levels of Youth Engagement </a:t>
            </a:r>
          </a:p>
          <a:p>
            <a:r>
              <a:rPr lang="en-US" dirty="0"/>
              <a:t>#3: “Don’t Say No!” Challenge</a:t>
            </a:r>
          </a:p>
          <a:p>
            <a:r>
              <a:rPr lang="en-US" dirty="0"/>
              <a:t>#4: Engaging Youth — Next Steps</a:t>
            </a:r>
          </a:p>
          <a:p>
            <a:r>
              <a:rPr lang="en-US" dirty="0"/>
              <a:t>#5: Additional Resources</a:t>
            </a:r>
          </a:p>
          <a:p>
            <a:r>
              <a:rPr lang="en-US" dirty="0"/>
              <a:t>     </a:t>
            </a:r>
          </a:p>
          <a:p>
            <a:r>
              <a:rPr lang="en-US" dirty="0"/>
              <a:t>We will use these throughout the training.</a:t>
            </a:r>
          </a:p>
          <a:p>
            <a:pPr marL="0" lvl="0" indent="0" algn="l" rtl="0">
              <a:lnSpc>
                <a:spcPct val="100000"/>
              </a:lnSpc>
              <a:spcBef>
                <a:spcPts val="0"/>
              </a:spcBef>
              <a:spcAft>
                <a:spcPts val="0"/>
              </a:spcAft>
              <a:buSzPts val="1400"/>
              <a:buNone/>
            </a:pPr>
            <a:endParaRPr lang="en-US" dirty="0"/>
          </a:p>
          <a:p>
            <a:pPr marL="0" indent="0">
              <a:buNone/>
            </a:pPr>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4</a:t>
            </a:fld>
            <a:endParaRPr lang="en-US" dirty="0"/>
          </a:p>
        </p:txBody>
      </p:sp>
    </p:spTree>
    <p:extLst>
      <p:ext uri="{BB962C8B-B14F-4D97-AF65-F5344CB8AC3E}">
        <p14:creationId xmlns:p14="http://schemas.microsoft.com/office/powerpoint/2010/main" val="1337828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Whole School, Whole Community, Whole Child Model</a:t>
            </a:r>
            <a:endParaRPr lang="en-US" dirty="0"/>
          </a:p>
          <a:p>
            <a:br>
              <a:rPr lang="en-US" dirty="0"/>
            </a:br>
            <a:r>
              <a:rPr lang="en-US" dirty="0"/>
              <a:t>STATE: The Whole School, Whole Community, Whole Child (WSCC) model is a unified approach to learning and health with the child or adolescent at the center. It recognizes the need for school-wide engagement as well as community support and demonstrates the interconnectedness of the education and well-being of the child.</a:t>
            </a:r>
          </a:p>
          <a:p>
            <a:r>
              <a:rPr lang="en-US" dirty="0"/>
              <a:t> </a:t>
            </a:r>
          </a:p>
          <a:p>
            <a:r>
              <a:rPr lang="en-US" dirty="0"/>
              <a:t>The model also puts youth at the center, and this focus establishes that youth should be recognized as full partners in this work. When given safe space and support, youth can be engaged and can be agents of change rather than simply being the targets of programs and rules. </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5</a:t>
            </a:fld>
            <a:endParaRPr lang="en-US" dirty="0"/>
          </a:p>
        </p:txBody>
      </p:sp>
    </p:spTree>
    <p:extLst>
      <p:ext uri="{BB962C8B-B14F-4D97-AF65-F5344CB8AC3E}">
        <p14:creationId xmlns:p14="http://schemas.microsoft.com/office/powerpoint/2010/main" val="41659899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What is Youth Engagement?</a:t>
            </a:r>
            <a:endParaRPr lang="en-US" dirty="0"/>
          </a:p>
          <a:p>
            <a:r>
              <a:rPr lang="en-US" dirty="0"/>
              <a:t>     </a:t>
            </a:r>
          </a:p>
          <a:p>
            <a:r>
              <a:rPr lang="en-US" dirty="0"/>
              <a:t>STATE: What is youth engagement? There are a few different definitions available. Take a minute to read these three definitions.</a:t>
            </a:r>
          </a:p>
          <a:p>
            <a:r>
              <a:rPr lang="en-US" dirty="0"/>
              <a:t> </a:t>
            </a:r>
          </a:p>
          <a:p>
            <a:r>
              <a:rPr lang="en-US" i="1" dirty="0"/>
              <a:t>DO: Allow a minute to read the slide.</a:t>
            </a:r>
            <a:endParaRPr lang="en-US" dirty="0"/>
          </a:p>
          <a:p>
            <a:r>
              <a:rPr lang="en-US" dirty="0"/>
              <a:t> </a:t>
            </a:r>
          </a:p>
          <a:p>
            <a:r>
              <a:rPr lang="en-US" dirty="0"/>
              <a:t>STATE: The first definition is from a researcher, the second from a second-grader, and the third from a high-schooler.</a:t>
            </a:r>
          </a:p>
          <a:p>
            <a:r>
              <a:rPr lang="en-US" dirty="0"/>
              <a:t> </a:t>
            </a:r>
          </a:p>
          <a:p>
            <a:r>
              <a:rPr lang="en-US" dirty="0"/>
              <a:t>ASK: What similarities do you see between these quotes?</a:t>
            </a:r>
          </a:p>
          <a:p>
            <a:r>
              <a:rPr lang="en-US" dirty="0"/>
              <a:t> </a:t>
            </a:r>
          </a:p>
          <a:p>
            <a:r>
              <a:rPr lang="en-US" i="1" dirty="0"/>
              <a:t>NOTE: Allow a few participants to share.</a:t>
            </a:r>
            <a:endParaRPr lang="en-US" dirty="0"/>
          </a:p>
          <a:p>
            <a:r>
              <a:rPr lang="en-US" dirty="0"/>
              <a:t> </a:t>
            </a:r>
          </a:p>
          <a:p>
            <a:r>
              <a:rPr lang="en-US" dirty="0"/>
              <a:t>STATE: Regardless of the various definitions, the central theme is: </a:t>
            </a:r>
            <a:r>
              <a:rPr lang="en-US" i="1" dirty="0"/>
              <a:t>who has the power</a:t>
            </a:r>
            <a:r>
              <a:rPr lang="en-US" dirty="0"/>
              <a:t>.</a:t>
            </a:r>
          </a:p>
          <a:p>
            <a:pPr marL="0" lvl="0" indent="0" algn="l" rtl="0">
              <a:lnSpc>
                <a:spcPct val="100000"/>
              </a:lnSpc>
              <a:spcBef>
                <a:spcPts val="0"/>
              </a:spcBef>
              <a:spcAft>
                <a:spcPts val="0"/>
              </a:spcAft>
              <a:buSzPts val="1400"/>
              <a:buNone/>
            </a:pPr>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6</a:t>
            </a:fld>
            <a:endParaRPr lang="en-US" dirty="0"/>
          </a:p>
        </p:txBody>
      </p:sp>
    </p:spTree>
    <p:extLst>
      <p:ext uri="{BB962C8B-B14F-4D97-AF65-F5344CB8AC3E}">
        <p14:creationId xmlns:p14="http://schemas.microsoft.com/office/powerpoint/2010/main" val="3639310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Why Is Youth Engagement Important?</a:t>
            </a:r>
            <a:endParaRPr lang="en-US" dirty="0"/>
          </a:p>
          <a:p>
            <a:r>
              <a:rPr lang="en-US" dirty="0"/>
              <a:t>STATE: So why is youth engagement important? First and foremost, youth are experts of their own experiences. They can help provide perspectives that adults may be missing.</a:t>
            </a:r>
          </a:p>
          <a:p>
            <a:r>
              <a:rPr lang="en-US" dirty="0"/>
              <a:t> </a:t>
            </a:r>
          </a:p>
          <a:p>
            <a:r>
              <a:rPr lang="en-US" dirty="0"/>
              <a:t>STATE: When youth are intentionally invited to participate and are invested in their school and their own health and education, they are able to gain real-world skills, confidence, and hands-on knowledge and to feel a spirit of connectedness.</a:t>
            </a:r>
          </a:p>
          <a:p>
            <a:r>
              <a:rPr lang="en-US" dirty="0"/>
              <a:t> </a:t>
            </a:r>
          </a:p>
          <a:p>
            <a:r>
              <a:rPr lang="en-US" dirty="0"/>
              <a:t>School staff learn from youth, build their skills and capacity to better serve youth, and usually gain a renewed energy in purpose.</a:t>
            </a:r>
          </a:p>
          <a:p>
            <a:r>
              <a:rPr lang="en-US" dirty="0"/>
              <a:t> </a:t>
            </a:r>
          </a:p>
          <a:p>
            <a:r>
              <a:rPr lang="en-US" dirty="0"/>
              <a:t>Schools and organizations become more effective in serving youth.</a:t>
            </a:r>
          </a:p>
          <a:p>
            <a:r>
              <a:rPr lang="en-US" dirty="0"/>
              <a:t> </a:t>
            </a:r>
          </a:p>
          <a:p>
            <a:r>
              <a:rPr lang="en-US" dirty="0"/>
              <a:t>Communities also send a strong message to their younger generations about their value in the community. Communities are also better able to coordinate youth services and embrace diversity, including youth.</a:t>
            </a:r>
          </a:p>
          <a:p>
            <a:r>
              <a:rPr lang="en-US" dirty="0"/>
              <a:t>     </a:t>
            </a:r>
          </a:p>
          <a:p>
            <a:r>
              <a:rPr lang="en-US" dirty="0"/>
              <a:t>Are there any other benefits that you can think of for engaging youth?</a:t>
            </a:r>
          </a:p>
          <a:p>
            <a:r>
              <a:rPr lang="en-US" dirty="0"/>
              <a:t> </a:t>
            </a:r>
          </a:p>
          <a:p>
            <a:r>
              <a:rPr lang="en-US" i="1" dirty="0"/>
              <a:t>DO: Facilitate a brief sharing of ideas.</a:t>
            </a:r>
          </a:p>
          <a:p>
            <a:endParaRPr lang="en-US" i="1" dirty="0"/>
          </a:p>
          <a:p>
            <a:r>
              <a:rPr lang="en-US" sz="1200" b="1" i="0" u="none" strike="noStrike" cap="none" dirty="0">
                <a:solidFill>
                  <a:schemeClr val="dk1"/>
                </a:solidFill>
                <a:effectLst/>
                <a:latin typeface="Calibri"/>
                <a:ea typeface="Calibri"/>
                <a:cs typeface="Calibri"/>
                <a:sym typeface="Calibri"/>
              </a:rPr>
              <a:t>Youth Engagement Survey</a:t>
            </a:r>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STATE: Using Handout #1: Youth Engagement Survey, assess where your school stands on engaging youth in decision-making and programs. Let’s take 3 minutes to assess. Be ready to share with the group.</a:t>
            </a:r>
          </a:p>
          <a:p>
            <a:r>
              <a:rPr lang="en-US" sz="1200" b="0" i="0" u="none" strike="noStrike" cap="none" dirty="0">
                <a:solidFill>
                  <a:schemeClr val="dk1"/>
                </a:solidFill>
                <a:effectLst/>
                <a:latin typeface="Calibri"/>
                <a:ea typeface="Calibri"/>
                <a:cs typeface="Calibri"/>
                <a:sym typeface="Calibri"/>
              </a:rPr>
              <a:t>     </a:t>
            </a:r>
          </a:p>
          <a:p>
            <a:r>
              <a:rPr lang="en-US" sz="1200" b="0" i="1" u="none" strike="noStrike" cap="none" dirty="0">
                <a:solidFill>
                  <a:schemeClr val="dk1"/>
                </a:solidFill>
                <a:effectLst/>
                <a:latin typeface="Calibri"/>
                <a:ea typeface="Calibri"/>
                <a:cs typeface="Calibri"/>
                <a:sym typeface="Calibri"/>
              </a:rPr>
              <a:t>DO: Give participants 2 minutes to consider their responses. Bring the group back together and ask a few of the following questions.</a:t>
            </a:r>
            <a:endParaRPr lang="en-US" sz="1200" b="0" i="0" u="none" strike="noStrike" cap="none" dirty="0">
              <a:solidFill>
                <a:schemeClr val="dk1"/>
              </a:solidFill>
              <a:effectLst/>
              <a:latin typeface="Calibri"/>
              <a:ea typeface="Calibri"/>
              <a:cs typeface="Calibri"/>
              <a:sym typeface="Calibri"/>
            </a:endParaRPr>
          </a:p>
          <a:p>
            <a:pPr marL="365760" lvl="0" indent="-171450">
              <a:buFont typeface="Arial" panose="020B0604020202020204" pitchFamily="34" charset="0"/>
              <a:buChar char="•"/>
            </a:pPr>
            <a:r>
              <a:rPr lang="en-US" sz="1200" b="0" i="1" u="none" strike="noStrike" cap="none" dirty="0">
                <a:solidFill>
                  <a:schemeClr val="dk1"/>
                </a:solidFill>
                <a:effectLst/>
                <a:latin typeface="Calibri"/>
                <a:ea typeface="Calibri"/>
                <a:cs typeface="Calibri"/>
                <a:sym typeface="Calibri"/>
              </a:rPr>
              <a:t>Do you feel your score reflects the amount of youth engagement going on in your school/organization? Why or why not?</a:t>
            </a:r>
            <a:endParaRPr lang="en-US" sz="1200" b="0" i="0" u="none" strike="noStrike" cap="none" dirty="0">
              <a:solidFill>
                <a:schemeClr val="dk1"/>
              </a:solidFill>
              <a:effectLst/>
              <a:latin typeface="Calibri"/>
              <a:ea typeface="Calibri"/>
              <a:cs typeface="Calibri"/>
              <a:sym typeface="Calibri"/>
            </a:endParaRPr>
          </a:p>
          <a:p>
            <a:pPr marL="365760" lvl="0" indent="-171450">
              <a:buFont typeface="Arial" panose="020B0604020202020204" pitchFamily="34" charset="0"/>
              <a:buChar char="•"/>
            </a:pPr>
            <a:r>
              <a:rPr lang="en-US" sz="1200" b="0" i="1" u="none" strike="noStrike" cap="none" dirty="0">
                <a:solidFill>
                  <a:schemeClr val="dk1"/>
                </a:solidFill>
                <a:effectLst/>
                <a:latin typeface="Calibri"/>
                <a:ea typeface="Calibri"/>
                <a:cs typeface="Calibri"/>
                <a:sym typeface="Calibri"/>
              </a:rPr>
              <a:t>Did you have any trouble answering any of the questions? If yes, which ones and why?</a:t>
            </a:r>
            <a:endParaRPr lang="en-US" sz="1200" b="0" i="0" u="none" strike="noStrike" cap="none" dirty="0">
              <a:solidFill>
                <a:schemeClr val="dk1"/>
              </a:solidFill>
              <a:effectLst/>
              <a:latin typeface="Calibri"/>
              <a:ea typeface="Calibri"/>
              <a:cs typeface="Calibri"/>
              <a:sym typeface="Calibri"/>
            </a:endParaRPr>
          </a:p>
          <a:p>
            <a:pPr marL="365760" lvl="0" indent="-171450">
              <a:buFont typeface="Arial" panose="020B0604020202020204" pitchFamily="34" charset="0"/>
              <a:buChar char="•"/>
            </a:pPr>
            <a:r>
              <a:rPr lang="en-US" sz="1200" b="0" i="1" u="none" strike="noStrike" cap="none" dirty="0">
                <a:solidFill>
                  <a:schemeClr val="dk1"/>
                </a:solidFill>
                <a:effectLst/>
                <a:latin typeface="Calibri"/>
                <a:ea typeface="Calibri"/>
                <a:cs typeface="Calibri"/>
                <a:sym typeface="Calibri"/>
              </a:rPr>
              <a:t>For any of the statements to which you responded yes, provide an example of how the particular engagement is happening.</a:t>
            </a:r>
            <a:endParaRPr lang="en-US" sz="1200" b="0" i="0" u="none" strike="noStrike" cap="none" dirty="0">
              <a:solidFill>
                <a:schemeClr val="dk1"/>
              </a:solidFill>
              <a:effectLst/>
              <a:latin typeface="Calibri"/>
              <a:ea typeface="Calibri"/>
              <a:cs typeface="Calibri"/>
              <a:sym typeface="Calibri"/>
            </a:endParaRPr>
          </a:p>
          <a:p>
            <a:pPr marL="365760" lvl="0" indent="-171450">
              <a:buFont typeface="Arial" panose="020B0604020202020204" pitchFamily="34" charset="0"/>
              <a:buChar char="•"/>
            </a:pPr>
            <a:r>
              <a:rPr lang="en-US" sz="1200" b="0" i="1" u="none" strike="noStrike" cap="none" dirty="0">
                <a:solidFill>
                  <a:schemeClr val="dk1"/>
                </a:solidFill>
                <a:effectLst/>
                <a:latin typeface="Calibri"/>
                <a:ea typeface="Calibri"/>
                <a:cs typeface="Calibri"/>
                <a:sym typeface="Calibri"/>
              </a:rPr>
              <a:t>Did the survey provide you with any new ideas for youth engagement? If so, what?</a:t>
            </a:r>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 </a:t>
            </a:r>
          </a:p>
          <a:p>
            <a:r>
              <a:rPr lang="en-US" sz="1200" b="0" i="1" u="none" strike="noStrike" cap="none" dirty="0">
                <a:solidFill>
                  <a:schemeClr val="dk1"/>
                </a:solidFill>
                <a:effectLst/>
                <a:latin typeface="Calibri"/>
                <a:ea typeface="Calibri"/>
                <a:cs typeface="Calibri"/>
                <a:sym typeface="Calibri"/>
              </a:rPr>
              <a:t>NOTE: After asking a question, pause to allow participants time to formulate their verbal answers and volunteer to share.</a:t>
            </a:r>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 </a:t>
            </a:r>
          </a:p>
          <a:p>
            <a:endParaRPr lang="en-US" dirty="0"/>
          </a:p>
          <a:p>
            <a:r>
              <a:rPr lang="en-US" dirty="0"/>
              <a:t> </a:t>
            </a:r>
          </a:p>
          <a:p>
            <a:endParaRPr lang="en-US" dirty="0"/>
          </a:p>
          <a:p>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7</a:t>
            </a:fld>
            <a:endParaRPr lang="en-US" dirty="0"/>
          </a:p>
        </p:txBody>
      </p:sp>
    </p:spTree>
    <p:extLst>
      <p:ext uri="{BB962C8B-B14F-4D97-AF65-F5344CB8AC3E}">
        <p14:creationId xmlns:p14="http://schemas.microsoft.com/office/powerpoint/2010/main" val="2522908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cap="none" dirty="0">
                <a:solidFill>
                  <a:schemeClr val="dk1"/>
                </a:solidFill>
                <a:effectLst/>
                <a:latin typeface="Calibri"/>
                <a:ea typeface="Calibri"/>
                <a:cs typeface="Calibri"/>
                <a:sym typeface="Calibri"/>
              </a:rPr>
              <a:t>Authenticity Levels of Youth Engagement</a:t>
            </a:r>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STATE: The degrees of youth engagement range from youth being used as “decoration” to youth “organizing and governing.” In the survey you just took, you looked at whether or not youth are engaged in school health. Now we want to look at the level of engagement.</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Take a moment to think again about your survey responses and review Handout #2: Levels of Youth Engagement and determine (1) At what level of youth engagement does your school or organization currently operate for various programs and/or policies.</a:t>
            </a:r>
          </a:p>
          <a:p>
            <a:r>
              <a:rPr lang="en-US" sz="1200" b="0" i="0" u="none" strike="noStrike" cap="none" dirty="0">
                <a:solidFill>
                  <a:schemeClr val="dk1"/>
                </a:solidFill>
                <a:effectLst/>
                <a:latin typeface="Calibri"/>
                <a:ea typeface="Calibri"/>
                <a:cs typeface="Calibri"/>
                <a:sym typeface="Calibri"/>
              </a:rPr>
              <a:t>(2) Which level will you strive to achieve if your goal is to engage youth?</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Put </a:t>
            </a:r>
            <a:r>
              <a:rPr lang="en-US" sz="1200" b="0" i="1" u="none" strike="noStrike" cap="none" dirty="0">
                <a:solidFill>
                  <a:schemeClr val="dk1"/>
                </a:solidFill>
                <a:effectLst/>
                <a:latin typeface="Calibri"/>
                <a:ea typeface="Calibri"/>
                <a:cs typeface="Calibri"/>
                <a:sym typeface="Calibri"/>
              </a:rPr>
              <a:t>a </a:t>
            </a:r>
            <a:r>
              <a:rPr lang="en-US" sz="1200" b="0" i="0" u="none" strike="noStrike" cap="none" dirty="0">
                <a:solidFill>
                  <a:schemeClr val="dk1"/>
                </a:solidFill>
                <a:effectLst/>
                <a:latin typeface="Calibri"/>
                <a:ea typeface="Calibri"/>
                <a:cs typeface="Calibri"/>
                <a:sym typeface="Symbol" pitchFamily="2" charset="2"/>
              </a:rPr>
              <a:t></a:t>
            </a:r>
            <a:r>
              <a:rPr lang="en-US" sz="1200" b="0" i="0" u="none" strike="noStrike" cap="none" dirty="0">
                <a:solidFill>
                  <a:schemeClr val="dk1"/>
                </a:solidFill>
                <a:effectLst/>
                <a:latin typeface="Calibri"/>
                <a:ea typeface="Calibri"/>
                <a:cs typeface="Calibri"/>
                <a:sym typeface="Calibri"/>
              </a:rPr>
              <a:t> by your school’s current level of youth engagement. Then, * your goal or where you would like your school to be with youth engagement.</a:t>
            </a:r>
          </a:p>
          <a:p>
            <a:r>
              <a:rPr lang="en-US" sz="1200" b="0" i="0" u="none" strike="noStrike" cap="none" dirty="0">
                <a:solidFill>
                  <a:schemeClr val="dk1"/>
                </a:solidFill>
                <a:effectLst/>
                <a:latin typeface="Calibri"/>
                <a:ea typeface="Calibri"/>
                <a:cs typeface="Calibri"/>
                <a:sym typeface="Calibri"/>
              </a:rPr>
              <a:t>  </a:t>
            </a:r>
          </a:p>
          <a:p>
            <a:r>
              <a:rPr lang="en-US" sz="1200" b="0" i="1" u="none" strike="noStrike" cap="none" dirty="0">
                <a:solidFill>
                  <a:schemeClr val="dk1"/>
                </a:solidFill>
                <a:effectLst/>
                <a:latin typeface="Calibri"/>
                <a:ea typeface="Calibri"/>
                <a:cs typeface="Calibri"/>
                <a:sym typeface="Calibri"/>
              </a:rPr>
              <a:t>DO: Allow participants to assess current levels of youth engagement.</a:t>
            </a:r>
            <a:endParaRPr lang="en-US" sz="1200" b="0" i="0" u="none" strike="noStrike" cap="none" dirty="0">
              <a:solidFill>
                <a:schemeClr val="dk1"/>
              </a:solidFill>
              <a:effectLst/>
              <a:latin typeface="Calibri"/>
              <a:ea typeface="Calibri"/>
              <a:cs typeface="Calibri"/>
              <a:sym typeface="Calibri"/>
            </a:endParaRPr>
          </a:p>
          <a:p>
            <a:r>
              <a:rPr lang="en-US" sz="1200" b="0" i="1" u="none" strike="noStrike" cap="none" dirty="0">
                <a:solidFill>
                  <a:schemeClr val="dk1"/>
                </a:solidFill>
                <a:effectLst/>
                <a:latin typeface="Calibri"/>
                <a:ea typeface="Calibri"/>
                <a:cs typeface="Calibri"/>
                <a:sym typeface="Calibri"/>
              </a:rPr>
              <a:t> </a:t>
            </a:r>
            <a:endParaRPr lang="en-US" sz="1200" b="0" i="0" u="none" strike="noStrike" cap="none" dirty="0">
              <a:solidFill>
                <a:schemeClr val="dk1"/>
              </a:solidFill>
              <a:effectLst/>
              <a:latin typeface="Calibri"/>
              <a:ea typeface="Calibri"/>
              <a:cs typeface="Calibri"/>
              <a:sym typeface="Calibri"/>
            </a:endParaRPr>
          </a:p>
          <a:p>
            <a:r>
              <a:rPr lang="en-US" sz="1200" b="0" i="1" u="none" strike="noStrike" cap="none" dirty="0">
                <a:solidFill>
                  <a:schemeClr val="dk1"/>
                </a:solidFill>
                <a:effectLst/>
                <a:latin typeface="Calibri"/>
                <a:ea typeface="Calibri"/>
                <a:cs typeface="Calibri"/>
                <a:sym typeface="Calibri"/>
              </a:rPr>
              <a:t> </a:t>
            </a:r>
            <a:endParaRPr lang="en-US" sz="1200" b="0" i="0" u="none" strike="noStrike" cap="none" dirty="0">
              <a:solidFill>
                <a:schemeClr val="dk1"/>
              </a:solidFill>
              <a:effectLst/>
              <a:latin typeface="Calibri"/>
              <a:ea typeface="Calibri"/>
              <a:cs typeface="Calibri"/>
              <a:sym typeface="Calibri"/>
            </a:endParaRPr>
          </a:p>
          <a:p>
            <a:r>
              <a:rPr lang="en-US" sz="1200" b="0" i="1" u="none" strike="noStrike" cap="none" dirty="0">
                <a:solidFill>
                  <a:schemeClr val="dk1"/>
                </a:solidFill>
                <a:effectLst/>
                <a:latin typeface="Calibri"/>
                <a:ea typeface="Calibri"/>
                <a:cs typeface="Calibri"/>
                <a:sym typeface="Calibri"/>
              </a:rPr>
              <a:t> </a:t>
            </a:r>
            <a:endParaRPr lang="en-US" sz="1200" b="0" i="0" u="none" strike="noStrike" cap="none" dirty="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8</a:t>
            </a:fld>
            <a:endParaRPr lang="en-US" dirty="0"/>
          </a:p>
        </p:txBody>
      </p:sp>
    </p:spTree>
    <p:extLst>
      <p:ext uri="{BB962C8B-B14F-4D97-AF65-F5344CB8AC3E}">
        <p14:creationId xmlns:p14="http://schemas.microsoft.com/office/powerpoint/2010/main" val="1646548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PROCESSING</a:t>
            </a:r>
          </a:p>
          <a:p>
            <a:r>
              <a:rPr lang="en-US" sz="1200" b="1" i="0" u="none" strike="noStrike" cap="none" dirty="0">
                <a:solidFill>
                  <a:schemeClr val="dk1"/>
                </a:solidFill>
                <a:effectLst/>
                <a:latin typeface="Calibri"/>
                <a:ea typeface="Calibri"/>
                <a:cs typeface="Calibri"/>
                <a:sym typeface="Calibri"/>
              </a:rPr>
              <a:t>STATE: </a:t>
            </a:r>
            <a:r>
              <a:rPr lang="en-US" sz="1200" b="0" i="0" u="none" strike="noStrike" cap="none" dirty="0">
                <a:solidFill>
                  <a:schemeClr val="dk1"/>
                </a:solidFill>
                <a:effectLst/>
                <a:latin typeface="Calibri"/>
                <a:ea typeface="Calibri"/>
                <a:cs typeface="Calibri"/>
                <a:sym typeface="Calibri"/>
              </a:rPr>
              <a:t>Okay, let’s divide into groups based on your current school’s level and discuss the following:</a:t>
            </a:r>
          </a:p>
          <a:p>
            <a:pPr marL="365760" lvl="0" indent="-17145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Why did you select your level? What specific examples of youth engagement can you share that support the level?</a:t>
            </a:r>
          </a:p>
          <a:p>
            <a:pPr marL="365760" lvl="0" indent="-17145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What level do you aspire to? What steps would you take to get there?</a:t>
            </a:r>
          </a:p>
          <a:p>
            <a:r>
              <a:rPr lang="en-US" sz="1200" b="1" i="0" u="none" strike="noStrike" cap="none" dirty="0">
                <a:solidFill>
                  <a:schemeClr val="dk1"/>
                </a:solidFill>
                <a:effectLst/>
                <a:latin typeface="Calibri"/>
                <a:ea typeface="Calibri"/>
                <a:cs typeface="Calibri"/>
                <a:sym typeface="Calibri"/>
              </a:rPr>
              <a:t> </a:t>
            </a:r>
            <a:endParaRPr lang="en-US" sz="1200" b="0" i="0" u="none" strike="noStrike" cap="none" dirty="0">
              <a:solidFill>
                <a:schemeClr val="dk1"/>
              </a:solidFill>
              <a:effectLst/>
              <a:latin typeface="Calibri"/>
              <a:ea typeface="Calibri"/>
              <a:cs typeface="Calibri"/>
              <a:sym typeface="Calibri"/>
            </a:endParaRPr>
          </a:p>
          <a:p>
            <a:r>
              <a:rPr lang="en-US" sz="1200" b="1" i="0" u="none" strike="noStrike" cap="none" dirty="0">
                <a:solidFill>
                  <a:schemeClr val="dk1"/>
                </a:solidFill>
                <a:effectLst/>
                <a:latin typeface="Calibri"/>
                <a:ea typeface="Calibri"/>
                <a:cs typeface="Calibri"/>
                <a:sym typeface="Calibri"/>
              </a:rPr>
              <a:t>STATE: </a:t>
            </a:r>
            <a:r>
              <a:rPr lang="en-US" sz="1200" b="0" i="0" u="none" strike="noStrike" cap="none" dirty="0">
                <a:solidFill>
                  <a:schemeClr val="dk1"/>
                </a:solidFill>
                <a:effectLst/>
                <a:latin typeface="Calibri"/>
                <a:ea typeface="Calibri"/>
                <a:cs typeface="Calibri"/>
                <a:sym typeface="Calibri"/>
              </a:rPr>
              <a:t>Thank you for sharing. Hopefully you heard of some different youth engagement activities that others are using.</a:t>
            </a:r>
            <a:r>
              <a:rPr lang="en-US" dirty="0">
                <a:effectLst/>
              </a:rPr>
              <a:t> </a:t>
            </a:r>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pPr/>
              <a:t>9</a:t>
            </a:fld>
            <a:endParaRPr lang="en-US" dirty="0"/>
          </a:p>
        </p:txBody>
      </p:sp>
    </p:spTree>
    <p:extLst>
      <p:ext uri="{BB962C8B-B14F-4D97-AF65-F5344CB8AC3E}">
        <p14:creationId xmlns:p14="http://schemas.microsoft.com/office/powerpoint/2010/main" val="1096397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cap="none" dirty="0">
                <a:solidFill>
                  <a:schemeClr val="dk1"/>
                </a:solidFill>
                <a:effectLst/>
                <a:latin typeface="Calibri"/>
                <a:ea typeface="Calibri"/>
                <a:cs typeface="Calibri"/>
                <a:sym typeface="Calibri"/>
              </a:rPr>
              <a:t>Equity</a:t>
            </a:r>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STATE: As we look at authentic opportunities for engaging youth, we must also consider equity. But what do we mean by equity? Equity means providing people with fair opportunities to attain their full potential. On this slide, you can see two examples of equity—all people have what they need to be successful.</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In youth engagement, equity means fair and inclusion. It means removing barriers that limit youth who want to join, participate, and/or lead. It means ensuring that typically silenced youth voices will be heard and included.</a:t>
            </a:r>
          </a:p>
          <a:p>
            <a:pPr marL="0" lvl="0" indent="0" algn="l" rtl="0">
              <a:lnSpc>
                <a:spcPct val="100000"/>
              </a:lnSpc>
              <a:spcBef>
                <a:spcPts val="0"/>
              </a:spcBef>
              <a:spcAft>
                <a:spcPts val="0"/>
              </a:spcAft>
              <a:buSzPts val="1400"/>
              <a:buNone/>
            </a:pPr>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pPr/>
              <a:t>10</a:t>
            </a:fld>
            <a:endParaRPr lang="en-US" dirty="0"/>
          </a:p>
        </p:txBody>
      </p:sp>
    </p:spTree>
    <p:extLst>
      <p:ext uri="{BB962C8B-B14F-4D97-AF65-F5344CB8AC3E}">
        <p14:creationId xmlns:p14="http://schemas.microsoft.com/office/powerpoint/2010/main" val="2454414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cap="none" dirty="0">
                <a:solidFill>
                  <a:schemeClr val="dk1"/>
                </a:solidFill>
                <a:effectLst/>
                <a:latin typeface="Calibri"/>
                <a:ea typeface="Calibri"/>
                <a:cs typeface="Calibri"/>
                <a:sym typeface="Calibri"/>
              </a:rPr>
              <a:t>What Works: Effectively Engaging Youth in School Health Work</a:t>
            </a:r>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STATE: When thinking about equity, it is important to realize that youth of ALL ages can be engaged in school health work. Kids are brilliant; they are the experts in their lived experiences. So as adults, we need to take time to ask, listen, provide support, help identify resources, and advocate for and with them. In Cherokee County School District in South Carolina, students of all ages are engaged in school health efforts through a project called Fit2gether. Students are empowered to take the lead in building a culture of health in their school and communities. In the next few slides, we will explore how this district has engaged youth from all school levels in school health efforts. In these examples, you will see that the students had a voice in what their school needed or what they perceived as gaps. You will also see that the needs were not the same across the schools.</a:t>
            </a:r>
          </a:p>
          <a:p>
            <a:r>
              <a:rPr lang="en-US" sz="1200" b="0" i="0" u="none" strike="noStrike" cap="none" dirty="0">
                <a:solidFill>
                  <a:schemeClr val="dk1"/>
                </a:solidFill>
                <a:effectLst/>
                <a:latin typeface="Calibri"/>
                <a:ea typeface="Calibri"/>
                <a:cs typeface="Calibri"/>
                <a:sym typeface="Calibri"/>
              </a:rPr>
              <a:t> </a:t>
            </a:r>
          </a:p>
          <a:p>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pPr/>
              <a:t>11</a:t>
            </a:fld>
            <a:endParaRPr lang="en-US" dirty="0"/>
          </a:p>
        </p:txBody>
      </p:sp>
    </p:spTree>
    <p:extLst>
      <p:ext uri="{BB962C8B-B14F-4D97-AF65-F5344CB8AC3E}">
        <p14:creationId xmlns:p14="http://schemas.microsoft.com/office/powerpoint/2010/main" val="32028194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cap="none" dirty="0">
                <a:solidFill>
                  <a:schemeClr val="dk1"/>
                </a:solidFill>
                <a:effectLst/>
                <a:latin typeface="Calibri"/>
                <a:ea typeface="Calibri"/>
                <a:cs typeface="Calibri"/>
                <a:sym typeface="Calibri"/>
              </a:rPr>
              <a:t>At the elementary level (K–5) . . .</a:t>
            </a:r>
          </a:p>
          <a:p>
            <a:pPr marL="365760" lvl="0" indent="-17145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Blacksburg Primary Change Agents (K–2) created the “Healthy Cats” Market, based on their school health mascot to provide healthy snacks and more fruits and veggies outside of the cafeteria. They used the funds for other health/wellness initiatives.</a:t>
            </a:r>
          </a:p>
          <a:p>
            <a:pPr marL="365760" lvl="0" indent="-17145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Limestone Central Elementary and Northwest Elementary advocated for more recess to help academics and behavior.</a:t>
            </a:r>
          </a:p>
          <a:p>
            <a:pPr marL="365760" lvl="0" indent="-17145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B.D. Lee Elementary designed and advocated for a morning exercise program called B.D. Lee </a:t>
            </a:r>
            <a:r>
              <a:rPr lang="en-US" sz="1200" b="0" i="0" u="none" strike="noStrike" cap="none" dirty="0" err="1">
                <a:solidFill>
                  <a:schemeClr val="dk1"/>
                </a:solidFill>
                <a:effectLst/>
                <a:latin typeface="Calibri"/>
                <a:ea typeface="Calibri"/>
                <a:cs typeface="Calibri"/>
                <a:sym typeface="Calibri"/>
              </a:rPr>
              <a:t>KickStart</a:t>
            </a:r>
            <a:r>
              <a:rPr lang="en-US" sz="1200" b="0" i="0" u="none" strike="noStrike" cap="none" dirty="0">
                <a:solidFill>
                  <a:schemeClr val="dk1"/>
                </a:solidFill>
                <a:effectLst/>
                <a:latin typeface="Calibri"/>
                <a:ea typeface="Calibri"/>
                <a:cs typeface="Calibri"/>
                <a:sym typeface="Calibri"/>
              </a:rPr>
              <a:t>.</a:t>
            </a:r>
          </a:p>
          <a:p>
            <a:r>
              <a:rPr lang="en-US" sz="1200" b="0" i="0" kern="1200" dirty="0">
                <a:solidFill>
                  <a:schemeClr val="tx1"/>
                </a:solidFill>
                <a:effectLst/>
                <a:latin typeface="Arial Narrow Regular" panose="020B0606020202030204" pitchFamily="34" charset="0"/>
                <a:ea typeface="+mn-ea"/>
                <a:cs typeface="+mn-cs"/>
              </a:rPr>
              <a:t> </a:t>
            </a:r>
          </a:p>
          <a:p>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pPr/>
              <a:t>12</a:t>
            </a:fld>
            <a:endParaRPr lang="en-US" dirty="0"/>
          </a:p>
        </p:txBody>
      </p:sp>
    </p:spTree>
    <p:extLst>
      <p:ext uri="{BB962C8B-B14F-4D97-AF65-F5344CB8AC3E}">
        <p14:creationId xmlns:p14="http://schemas.microsoft.com/office/powerpoint/2010/main" val="29275728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cap="none" dirty="0">
                <a:solidFill>
                  <a:schemeClr val="dk1"/>
                </a:solidFill>
                <a:effectLst/>
                <a:latin typeface="Calibri"/>
                <a:ea typeface="Calibri"/>
                <a:cs typeface="Calibri"/>
                <a:sym typeface="Calibri"/>
              </a:rPr>
              <a:t>At the middle school level . . .</a:t>
            </a:r>
          </a:p>
          <a:p>
            <a:pPr marL="365760" lvl="0" indent="-17145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Gaffney Middle chose equipment for students to use at recess to be more active.</a:t>
            </a:r>
          </a:p>
          <a:p>
            <a:pPr marL="365760" lvl="0" indent="-17145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Ewing Middle piloted a school garden initiative.</a:t>
            </a:r>
          </a:p>
          <a:p>
            <a:pPr marL="365760" lvl="0" indent="-17145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Blacksburg Middle made physical activity in the classroom a priority.</a:t>
            </a:r>
          </a:p>
          <a:p>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pPr/>
              <a:t>13</a:t>
            </a:fld>
            <a:endParaRPr lang="en-US" dirty="0"/>
          </a:p>
        </p:txBody>
      </p:sp>
    </p:spTree>
    <p:extLst>
      <p:ext uri="{BB962C8B-B14F-4D97-AF65-F5344CB8AC3E}">
        <p14:creationId xmlns:p14="http://schemas.microsoft.com/office/powerpoint/2010/main" val="35364644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cap="none" dirty="0">
                <a:solidFill>
                  <a:schemeClr val="dk1"/>
                </a:solidFill>
                <a:effectLst/>
                <a:latin typeface="Calibri"/>
                <a:ea typeface="Calibri"/>
                <a:cs typeface="Calibri"/>
                <a:sym typeface="Calibri"/>
              </a:rPr>
              <a:t>At the high school level . . .</a:t>
            </a:r>
          </a:p>
          <a:p>
            <a:pPr marL="365760" lvl="0" indent="-17145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The FIT2gether district-wide project was actually the brainchild of Gaffney High anatomy students in response to a discussion about racial and economic disparities in local childhood obesity data in 2013.</a:t>
            </a:r>
          </a:p>
          <a:p>
            <a:pPr marL="365760" lvl="0" indent="-17145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Gaffney High and Institute for Innovation students will have a healthy store available to students and staff.</a:t>
            </a:r>
          </a:p>
          <a:p>
            <a:pPr marL="365760" lvl="0" indent="-17145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Blacksburg High students partnered with Food Services to overhaul the lunch menu.</a:t>
            </a:r>
          </a:p>
          <a:p>
            <a:r>
              <a:rPr lang="en-US" sz="1200" b="0" i="0" u="none" strike="noStrike" cap="none" dirty="0">
                <a:solidFill>
                  <a:schemeClr val="dk1"/>
                </a:solidFill>
                <a:effectLst/>
                <a:latin typeface="Calibri"/>
                <a:ea typeface="Calibri"/>
                <a:cs typeface="Calibri"/>
                <a:sym typeface="Calibri"/>
              </a:rPr>
              <a:t> </a:t>
            </a:r>
          </a:p>
          <a:p>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pPr/>
              <a:t>14</a:t>
            </a:fld>
            <a:endParaRPr lang="en-US" dirty="0"/>
          </a:p>
        </p:txBody>
      </p:sp>
    </p:spTree>
    <p:extLst>
      <p:ext uri="{BB962C8B-B14F-4D97-AF65-F5344CB8AC3E}">
        <p14:creationId xmlns:p14="http://schemas.microsoft.com/office/powerpoint/2010/main" val="40658802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cap="none" dirty="0">
                <a:solidFill>
                  <a:schemeClr val="dk1"/>
                </a:solidFill>
                <a:effectLst/>
                <a:latin typeface="Calibri"/>
                <a:ea typeface="Calibri"/>
                <a:cs typeface="Calibri"/>
                <a:sym typeface="Calibri"/>
              </a:rPr>
              <a:t>STATE: So how was the work in the Cherokee County School District so successful? They employed a number of strategies.</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#1 Inclusion – Ensuring the voice or perspective of all groups of students is heard. This means engaging the disengaged. Each school has students who are not invited to be in clubs, may not perform well academically, have chronic discipline or attendance issues, and/or just don’t like school. These are often the students whose voices we do not hear and whose voices are important. Students bring many different experiences and barriers to health and learning. That is why it is important to make space for all perspectives.</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#2 Validation – Another important strategy is making the experiences safe—assuring students know that their feelings and ideas are valid and needed. Giving students official titles, letting them determine how meetings or gatherings are run, giving students credit for their contributions, and showing them how their contributions benefit the school are all examples of validation.</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#3 Participation – Engaging students in real work and decision-making is important, but it is also important to make the work fun and challenging. In Cherokee County, students participate in the School Health Index assessment, a comprehensive assessment of school health policy and practices. This leads to a more relevant and accurate representation of the school since students are the greatest stakeholders. Scaffolding reading levels, or partnering youth with adults on an assessment like the School Health Index may be necessary if working with younger students. Students are also members of the school health team or committee.</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#4 Training – Students and adults often need guidance on how to work together. Students need guidance on how to work with adults whom they typically see as authority or power figures. Adults need guidance on facilitating not leading. Establishing a clear set of guidelines and expectations for working together is important to do from the beginning.</a:t>
            </a:r>
          </a:p>
          <a:p>
            <a:r>
              <a:rPr lang="en-US" sz="1200" b="0" i="0" u="none" strike="noStrike" cap="none" dirty="0">
                <a:solidFill>
                  <a:schemeClr val="dk1"/>
                </a:solidFill>
                <a:effectLst/>
                <a:latin typeface="Calibri"/>
                <a:ea typeface="Calibri"/>
                <a:cs typeface="Calibri"/>
                <a:sym typeface="Calibri"/>
              </a:rPr>
              <a:t>Creating a safe space for youth to share is critical for accurate and honest representation and contributions. This is vital in building trust between youth and adults. It is also vital for adults to really listen and support youth ideas.</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#5 Connecting – Connecting the school health work to classroom learning is also an effective strategy.</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#6 Recognition – Celebrate and recognize students’ contributions and achievements. Promote their work to the community to build awareness of youth power, potential, and credibility.</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These are elements of success that you need to consider when engaging youth.</a:t>
            </a:r>
          </a:p>
          <a:p>
            <a:pPr marL="0" lvl="0" indent="0" algn="l" rtl="0">
              <a:lnSpc>
                <a:spcPct val="100000"/>
              </a:lnSpc>
              <a:spcBef>
                <a:spcPts val="0"/>
              </a:spcBef>
              <a:spcAft>
                <a:spcPts val="0"/>
              </a:spcAft>
              <a:buSzPts val="1400"/>
              <a:buNone/>
            </a:pPr>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pPr/>
              <a:t>15</a:t>
            </a:fld>
            <a:endParaRPr lang="en-US" dirty="0"/>
          </a:p>
        </p:txBody>
      </p:sp>
    </p:spTree>
    <p:extLst>
      <p:ext uri="{BB962C8B-B14F-4D97-AF65-F5344CB8AC3E}">
        <p14:creationId xmlns:p14="http://schemas.microsoft.com/office/powerpoint/2010/main" val="15576964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cap="none" dirty="0">
                <a:solidFill>
                  <a:schemeClr val="dk1"/>
                </a:solidFill>
                <a:effectLst/>
                <a:latin typeface="Calibri"/>
                <a:ea typeface="Calibri"/>
                <a:cs typeface="Calibri"/>
                <a:sym typeface="Calibri"/>
              </a:rPr>
              <a:t>“DON’T SAY NO!” CHALLENGE ACTIVITY:</a:t>
            </a:r>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STATE: When working with youth, the quickest way to break trust is to shut down their ideas. Turn to Handout #3 – “Don’t Say No!” Challenge. These are real ideas presented by students in response to data from their school needs assessments. For this activity, read each scenario. The challenge is to formulate a response to the student’s idea without telling the student “no.” Take 5 minutes to complete the handout in guiding students to scale their ideas without losing the focus of their ideas. After 5 minutes, we will share.</a:t>
            </a:r>
          </a:p>
          <a:p>
            <a:r>
              <a:rPr lang="en-US" sz="1200" b="0" i="0" u="none" strike="noStrike" cap="none" dirty="0">
                <a:solidFill>
                  <a:schemeClr val="dk1"/>
                </a:solidFill>
                <a:effectLst/>
                <a:latin typeface="Calibri"/>
                <a:ea typeface="Calibri"/>
                <a:cs typeface="Calibri"/>
                <a:sym typeface="Calibri"/>
              </a:rPr>
              <a:t>     </a:t>
            </a:r>
          </a:p>
          <a:p>
            <a:r>
              <a:rPr lang="en-US" sz="1200" b="0" i="1" u="none" strike="noStrike" cap="none" dirty="0">
                <a:solidFill>
                  <a:schemeClr val="dk1"/>
                </a:solidFill>
                <a:effectLst/>
                <a:latin typeface="Calibri"/>
                <a:ea typeface="Calibri"/>
                <a:cs typeface="Calibri"/>
                <a:sym typeface="Calibri"/>
              </a:rPr>
              <a:t>DO: Give participants 5 minutes to complete the handout. </a:t>
            </a:r>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STATE: Let’s see what you came up with.</a:t>
            </a:r>
          </a:p>
          <a:p>
            <a:r>
              <a:rPr lang="en-US" sz="1200" b="0" i="0" u="none" strike="noStrike" cap="none" dirty="0">
                <a:solidFill>
                  <a:schemeClr val="dk1"/>
                </a:solidFill>
                <a:effectLst/>
                <a:latin typeface="Calibri"/>
                <a:ea typeface="Calibri"/>
                <a:cs typeface="Calibri"/>
                <a:sym typeface="Calibri"/>
              </a:rPr>
              <a:t>     </a:t>
            </a:r>
          </a:p>
          <a:p>
            <a:r>
              <a:rPr lang="en-US" sz="1200" b="0" i="1" u="none" strike="noStrike" cap="none" dirty="0">
                <a:solidFill>
                  <a:schemeClr val="dk1"/>
                </a:solidFill>
                <a:effectLst/>
                <a:latin typeface="Calibri"/>
                <a:ea typeface="Calibri"/>
                <a:cs typeface="Calibri"/>
                <a:sym typeface="Calibri"/>
              </a:rPr>
              <a:t>DO: Have a volunteer read the scenario and tell how they would respond. Continue through all three scenarios, if time allows.</a:t>
            </a:r>
            <a:endParaRPr lang="en-US" sz="1200" b="0" i="0" u="none" strike="noStrike" cap="none" dirty="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pPr/>
              <a:t>16</a:t>
            </a:fld>
            <a:endParaRPr lang="en-US" dirty="0"/>
          </a:p>
        </p:txBody>
      </p:sp>
    </p:spTree>
    <p:extLst>
      <p:ext uri="{BB962C8B-B14F-4D97-AF65-F5344CB8AC3E}">
        <p14:creationId xmlns:p14="http://schemas.microsoft.com/office/powerpoint/2010/main" val="19142394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cap="none" dirty="0">
                <a:solidFill>
                  <a:schemeClr val="dk1"/>
                </a:solidFill>
                <a:effectLst/>
                <a:latin typeface="Calibri"/>
                <a:ea typeface="Calibri"/>
                <a:cs typeface="Calibri"/>
                <a:sym typeface="Calibri"/>
              </a:rPr>
              <a:t>STATE: We covered several components you can incorporate into effectively engaging youth:</a:t>
            </a:r>
          </a:p>
          <a:p>
            <a:pPr marL="365760" lvl="0" indent="-17145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What youth engagement is and why it is important</a:t>
            </a:r>
          </a:p>
          <a:p>
            <a:pPr marL="365760" lvl="0" indent="-17145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Levels of youth engagement and authenticity</a:t>
            </a:r>
          </a:p>
          <a:p>
            <a:pPr marL="365760" lvl="0" indent="-17145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Real-life examples</a:t>
            </a:r>
          </a:p>
          <a:p>
            <a:pPr marL="365760" lvl="0" indent="-17145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Strategies for success</a:t>
            </a:r>
          </a:p>
          <a:p>
            <a:pPr marL="365760" lvl="0" indent="-17145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Next steps</a:t>
            </a:r>
          </a:p>
          <a:p>
            <a:r>
              <a:rPr lang="en-US" sz="1200" b="0" i="0" u="none" strike="noStrike" cap="none" dirty="0">
                <a:solidFill>
                  <a:schemeClr val="dk1"/>
                </a:solidFill>
                <a:effectLst/>
                <a:latin typeface="Calibri"/>
                <a:ea typeface="Calibri"/>
                <a:cs typeface="Calibri"/>
                <a:sym typeface="Calibri"/>
              </a:rPr>
              <a:t>STATE: Turn to Handout #4: Engaging Youth – Next Steps and answer the three questions. Be prepared to share your ideas in 3 minutes.</a:t>
            </a:r>
            <a:r>
              <a:rPr lang="en-US" dirty="0">
                <a:effectLst/>
              </a:rPr>
              <a:t> </a:t>
            </a:r>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pPr/>
              <a:t>17</a:t>
            </a:fld>
            <a:endParaRPr lang="en-US" dirty="0"/>
          </a:p>
        </p:txBody>
      </p:sp>
    </p:spTree>
    <p:extLst>
      <p:ext uri="{BB962C8B-B14F-4D97-AF65-F5344CB8AC3E}">
        <p14:creationId xmlns:p14="http://schemas.microsoft.com/office/powerpoint/2010/main" val="34271330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Arial Narrow Regular" panose="020B0606020202030204" pitchFamily="34" charset="0"/>
                <a:ea typeface="+mn-ea"/>
                <a:cs typeface="+mn-cs"/>
              </a:rPr>
              <a:t>STATE: Thank you for sharing! I know your most important stakeholders — your students — can transform policy and practice and be active participants in their education and communities!</a:t>
            </a:r>
          </a:p>
          <a:p>
            <a:r>
              <a:rPr lang="en-US" sz="1200" b="0" i="0" kern="1200" dirty="0">
                <a:solidFill>
                  <a:schemeClr val="tx1"/>
                </a:solidFill>
                <a:effectLst/>
                <a:latin typeface="Arial Narrow Regular" panose="020B0606020202030204" pitchFamily="34" charset="0"/>
                <a:ea typeface="+mn-ea"/>
                <a:cs typeface="+mn-cs"/>
              </a:rPr>
              <a:t> </a:t>
            </a:r>
          </a:p>
          <a:p>
            <a:r>
              <a:rPr lang="en-US" sz="1200" b="0" i="0" kern="1200" dirty="0">
                <a:solidFill>
                  <a:schemeClr val="tx1"/>
                </a:solidFill>
                <a:effectLst/>
                <a:latin typeface="Arial Narrow Regular" panose="020B0606020202030204" pitchFamily="34" charset="0"/>
                <a:ea typeface="+mn-ea"/>
                <a:cs typeface="+mn-cs"/>
              </a:rPr>
              <a:t>Be sure to check out Handout #5 with some additional resources you may find helpful as you continue your youth engagement work.</a:t>
            </a:r>
          </a:p>
          <a:p>
            <a:r>
              <a:rPr lang="en-US" sz="1200" b="0" i="0" kern="1200" dirty="0">
                <a:solidFill>
                  <a:schemeClr val="tx1"/>
                </a:solidFill>
                <a:effectLst/>
                <a:latin typeface="Arial Narrow Regular" panose="020B0606020202030204" pitchFamily="34" charset="0"/>
                <a:ea typeface="+mn-ea"/>
                <a:cs typeface="+mn-cs"/>
              </a:rPr>
              <a:t> </a:t>
            </a:r>
          </a:p>
          <a:p>
            <a:r>
              <a:rPr lang="en-US" sz="1200" b="0" i="0" kern="1200" dirty="0">
                <a:solidFill>
                  <a:schemeClr val="tx1"/>
                </a:solidFill>
                <a:effectLst/>
                <a:latin typeface="Arial Narrow Regular" panose="020B0606020202030204" pitchFamily="34" charset="0"/>
                <a:ea typeface="+mn-ea"/>
                <a:cs typeface="+mn-cs"/>
              </a:rPr>
              <a:t>My contact information is listed on this last slide should you have any questions. </a:t>
            </a:r>
          </a:p>
          <a:p>
            <a:r>
              <a:rPr lang="en-US" sz="1200" b="0" i="0" kern="1200" dirty="0">
                <a:solidFill>
                  <a:schemeClr val="tx1"/>
                </a:solidFill>
                <a:effectLst/>
                <a:latin typeface="Arial Narrow Regular" panose="020B0606020202030204" pitchFamily="34" charset="0"/>
                <a:ea typeface="+mn-ea"/>
                <a:cs typeface="+mn-cs"/>
              </a:rPr>
              <a:t> </a:t>
            </a:r>
          </a:p>
          <a:p>
            <a:r>
              <a:rPr lang="en-US" sz="1200" b="0" i="0" kern="1200" dirty="0">
                <a:solidFill>
                  <a:schemeClr val="tx1"/>
                </a:solidFill>
                <a:effectLst/>
                <a:latin typeface="Arial Narrow Regular" panose="020B0606020202030204" pitchFamily="34" charset="0"/>
                <a:ea typeface="+mn-ea"/>
                <a:cs typeface="+mn-cs"/>
              </a:rPr>
              <a:t>Please complete the training evaluation.</a:t>
            </a:r>
          </a:p>
          <a:p>
            <a:r>
              <a:rPr lang="en-US" sz="1200" b="0" i="0" kern="1200" dirty="0">
                <a:solidFill>
                  <a:schemeClr val="tx1"/>
                </a:solidFill>
                <a:effectLst/>
                <a:latin typeface="Arial Narrow Regular" panose="020B0606020202030204" pitchFamily="34" charset="0"/>
                <a:ea typeface="+mn-ea"/>
                <a:cs typeface="+mn-cs"/>
              </a:rPr>
              <a:t> </a:t>
            </a:r>
          </a:p>
          <a:p>
            <a:r>
              <a:rPr lang="en-US" sz="1200" b="0" i="0" kern="1200" dirty="0">
                <a:solidFill>
                  <a:schemeClr val="tx1"/>
                </a:solidFill>
                <a:effectLst/>
                <a:latin typeface="Arial Narrow Regular" panose="020B0606020202030204" pitchFamily="34" charset="0"/>
                <a:ea typeface="+mn-ea"/>
                <a:cs typeface="+mn-cs"/>
              </a:rPr>
              <a:t>Thank you!</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18</a:t>
            </a:fld>
            <a:endParaRPr lang="en-US" dirty="0"/>
          </a:p>
        </p:txBody>
      </p:sp>
    </p:spTree>
    <p:extLst>
      <p:ext uri="{BB962C8B-B14F-4D97-AF65-F5344CB8AC3E}">
        <p14:creationId xmlns:p14="http://schemas.microsoft.com/office/powerpoint/2010/main" val="17620017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References for this training module include the </a:t>
            </a:r>
            <a:r>
              <a:rPr lang="en-US" dirty="0" err="1"/>
              <a:t>following</a:t>
            </a:r>
            <a:r>
              <a:rPr lang="en-US" sz="1200" b="0" i="0" u="none" strike="noStrike" cap="none" dirty="0" err="1">
                <a:solidFill>
                  <a:schemeClr val="dk1"/>
                </a:solidFill>
                <a:effectLst/>
                <a:latin typeface="Calibri"/>
                <a:ea typeface="Calibri"/>
                <a:cs typeface="Calibri"/>
                <a:sym typeface="Calibri"/>
              </a:rPr>
              <a:t>ACT</a:t>
            </a:r>
            <a:r>
              <a:rPr lang="en-US" sz="1200" b="0" i="0" u="none" strike="noStrike" cap="none" dirty="0">
                <a:solidFill>
                  <a:schemeClr val="dk1"/>
                </a:solidFill>
                <a:effectLst/>
                <a:latin typeface="Calibri"/>
                <a:ea typeface="Calibri"/>
                <a:cs typeface="Calibri"/>
                <a:sym typeface="Calibri"/>
              </a:rPr>
              <a:t> for Youth Center for Community Action. (2019). What is youth engagement, really? Retrieved from </a:t>
            </a:r>
            <a:r>
              <a:rPr lang="en-US" sz="1200" b="0" i="0" u="sng" strike="noStrike" cap="none" dirty="0">
                <a:solidFill>
                  <a:schemeClr val="dk1"/>
                </a:solidFill>
                <a:effectLst/>
                <a:latin typeface="Calibri"/>
                <a:ea typeface="Calibri"/>
                <a:cs typeface="Calibri"/>
                <a:sym typeface="Calibri"/>
                <a:hlinkClick r:id="rId3"/>
              </a:rPr>
              <a:t>http://actforyouth.net/youth_development/engagement/</a:t>
            </a:r>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err="1">
                <a:solidFill>
                  <a:schemeClr val="dk1"/>
                </a:solidFill>
                <a:effectLst/>
                <a:latin typeface="Calibri"/>
                <a:ea typeface="Calibri"/>
                <a:cs typeface="Calibri"/>
                <a:sym typeface="Calibri"/>
              </a:rPr>
              <a:t>Checkoway</a:t>
            </a:r>
            <a:r>
              <a:rPr lang="en-US" sz="1200" b="0" i="0" u="none" strike="noStrike" cap="none" dirty="0">
                <a:solidFill>
                  <a:schemeClr val="dk1"/>
                </a:solidFill>
                <a:effectLst/>
                <a:latin typeface="Calibri"/>
                <a:ea typeface="Calibri"/>
                <a:cs typeface="Calibri"/>
                <a:sym typeface="Calibri"/>
              </a:rPr>
              <a:t>, B. (2011). What is youth participation? </a:t>
            </a:r>
            <a:r>
              <a:rPr lang="en-US" sz="1200" b="0" i="1" u="none" strike="noStrike" cap="none" dirty="0">
                <a:solidFill>
                  <a:schemeClr val="dk1"/>
                </a:solidFill>
                <a:effectLst/>
                <a:latin typeface="Calibri"/>
                <a:ea typeface="Calibri"/>
                <a:cs typeface="Calibri"/>
                <a:sym typeface="Calibri"/>
              </a:rPr>
              <a:t>Children and Youth Services Review</a:t>
            </a:r>
            <a:r>
              <a:rPr lang="en-US" sz="1200" b="0" i="0" u="none" strike="noStrike" cap="none" dirty="0">
                <a:solidFill>
                  <a:schemeClr val="dk1"/>
                </a:solidFill>
                <a:effectLst/>
                <a:latin typeface="Calibri"/>
                <a:ea typeface="Calibri"/>
                <a:cs typeface="Calibri"/>
                <a:sym typeface="Calibri"/>
              </a:rPr>
              <a:t>,</a:t>
            </a:r>
            <a:r>
              <a:rPr lang="en-US" sz="1200" b="0" i="1" u="none" strike="noStrike" cap="none" dirty="0">
                <a:solidFill>
                  <a:schemeClr val="dk1"/>
                </a:solidFill>
                <a:effectLst/>
                <a:latin typeface="Calibri"/>
                <a:ea typeface="Calibri"/>
                <a:cs typeface="Calibri"/>
                <a:sym typeface="Calibri"/>
              </a:rPr>
              <a:t> 33</a:t>
            </a:r>
            <a:r>
              <a:rPr lang="en-US" sz="1200" b="0" i="0" u="none" strike="noStrike" cap="none" dirty="0">
                <a:solidFill>
                  <a:schemeClr val="dk1"/>
                </a:solidFill>
                <a:effectLst/>
                <a:latin typeface="Calibri"/>
                <a:ea typeface="Calibri"/>
                <a:cs typeface="Calibri"/>
                <a:sym typeface="Calibri"/>
              </a:rPr>
              <a:t>, 340–345. </a:t>
            </a:r>
            <a:r>
              <a:rPr lang="en-US" sz="1200" b="0" i="0" u="none" strike="noStrike" cap="none" dirty="0" err="1">
                <a:solidFill>
                  <a:schemeClr val="dk1"/>
                </a:solidFill>
                <a:effectLst/>
                <a:latin typeface="Calibri"/>
                <a:ea typeface="Calibri"/>
                <a:cs typeface="Calibri"/>
                <a:sym typeface="Calibri"/>
              </a:rPr>
              <a:t>doi</a:t>
            </a:r>
            <a:r>
              <a:rPr lang="en-US" sz="1200" b="0" i="0" u="none" strike="noStrike" cap="none" dirty="0">
                <a:solidFill>
                  <a:schemeClr val="dk1"/>
                </a:solidFill>
                <a:effectLst/>
                <a:latin typeface="Calibri"/>
                <a:ea typeface="Calibri"/>
                <a:cs typeface="Calibri"/>
                <a:sym typeface="Calibri"/>
              </a:rPr>
              <a:t>: 10.1016/j.childyouth.2010.09.017</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Robert Wood Johnson Foundation. (2017, May 1). What is health equity? Retrieved from </a:t>
            </a:r>
            <a:r>
              <a:rPr lang="en-US" sz="1200" b="0" i="0" u="sng" strike="noStrike" cap="none" dirty="0">
                <a:solidFill>
                  <a:schemeClr val="dk1"/>
                </a:solidFill>
                <a:effectLst/>
                <a:latin typeface="Calibri"/>
                <a:ea typeface="Calibri"/>
                <a:cs typeface="Calibri"/>
                <a:sym typeface="Calibri"/>
                <a:hlinkClick r:id="rId4"/>
              </a:rPr>
              <a:t>https://www.rwjf.org/en/library/research/2017/05/what-is-health-equity-.html</a:t>
            </a:r>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Hummel, K. (2016, March 7). 5 ways to overcome barriers to youth engagement. </a:t>
            </a:r>
            <a:r>
              <a:rPr lang="en-US" sz="1200" b="0" i="1" u="none" strike="noStrike" cap="none" dirty="0">
                <a:solidFill>
                  <a:schemeClr val="dk1"/>
                </a:solidFill>
                <a:effectLst/>
                <a:latin typeface="Calibri"/>
                <a:ea typeface="Calibri"/>
                <a:cs typeface="Calibri"/>
                <a:sym typeface="Calibri"/>
              </a:rPr>
              <a:t>National Coalition for Dialogue &amp; Deliberation</a:t>
            </a:r>
            <a:r>
              <a:rPr lang="en-US" sz="1200" b="0" i="0" u="none" strike="noStrike" cap="none" dirty="0">
                <a:solidFill>
                  <a:schemeClr val="dk1"/>
                </a:solidFill>
                <a:effectLst/>
                <a:latin typeface="Calibri"/>
                <a:ea typeface="Calibri"/>
                <a:cs typeface="Calibri"/>
                <a:sym typeface="Calibri"/>
              </a:rPr>
              <a:t>. Retrieved from </a:t>
            </a:r>
            <a:r>
              <a:rPr lang="en-US" sz="1200" b="0" i="0" u="sng" strike="noStrike" cap="none" dirty="0">
                <a:solidFill>
                  <a:schemeClr val="dk1"/>
                </a:solidFill>
                <a:effectLst/>
                <a:latin typeface="Calibri"/>
                <a:ea typeface="Calibri"/>
                <a:cs typeface="Calibri"/>
                <a:sym typeface="Calibri"/>
                <a:hlinkClick r:id="rId5"/>
              </a:rPr>
              <a:t>http://ncdd.org/rc/item/10802/</a:t>
            </a:r>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CDC. (2018, March 12). Virtual healthy school resource list by WSCC components. Retrieved from </a:t>
            </a:r>
            <a:r>
              <a:rPr lang="en-US" sz="1200" b="0" i="0" u="sng" strike="noStrike" cap="none" dirty="0">
                <a:solidFill>
                  <a:schemeClr val="dk1"/>
                </a:solidFill>
                <a:effectLst/>
                <a:latin typeface="Calibri"/>
                <a:ea typeface="Calibri"/>
                <a:cs typeface="Calibri"/>
                <a:sym typeface="Calibri"/>
                <a:hlinkClick r:id="rId6"/>
              </a:rPr>
              <a:t>https://www.cdc.gov/healthyschools/vhs/resources.html</a:t>
            </a:r>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Fletcher, A. (2005). Meaningful student involvement: Guide to students as partners in school change [PDF]. Retrieved from </a:t>
            </a:r>
          </a:p>
          <a:p>
            <a:r>
              <a:rPr lang="en-US" sz="1200" b="0" i="0" u="none" strike="noStrike" cap="none" dirty="0">
                <a:solidFill>
                  <a:schemeClr val="dk1"/>
                </a:solidFill>
                <a:effectLst/>
                <a:latin typeface="Calibri"/>
                <a:ea typeface="Calibri"/>
                <a:cs typeface="Calibri"/>
                <a:sym typeface="Calibri"/>
                <a:hlinkClick r:id="rId7"/>
              </a:rPr>
              <a:t>	</a:t>
            </a:r>
            <a:r>
              <a:rPr lang="en-US" sz="1200" b="0" i="0" u="sng" strike="noStrike" cap="none" dirty="0">
                <a:solidFill>
                  <a:schemeClr val="dk1"/>
                </a:solidFill>
                <a:effectLst/>
                <a:latin typeface="Calibri"/>
                <a:ea typeface="Calibri"/>
                <a:cs typeface="Calibri"/>
                <a:sym typeface="Calibri"/>
                <a:hlinkClick r:id="rId7"/>
              </a:rPr>
              <a:t>https://www.academia.edu/3653493/Meaningful_Student_Involvement_Guide_to_Students_as_Partners_in_School_Change</a:t>
            </a:r>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National Association of Chronic Disease Directors. (2017). The whole school, whole community, whole child model: A guide to implementation [PDF]. Retrieved from </a:t>
            </a:r>
            <a:r>
              <a:rPr lang="en-US" sz="1200" b="0" i="0" u="sng" strike="noStrike" cap="none" dirty="0">
                <a:solidFill>
                  <a:schemeClr val="dk1"/>
                </a:solidFill>
                <a:effectLst/>
                <a:latin typeface="Calibri"/>
                <a:ea typeface="Calibri"/>
                <a:cs typeface="Calibri"/>
                <a:sym typeface="Calibri"/>
                <a:hlinkClick r:id="rId8"/>
              </a:rPr>
              <a:t>http://www.ashaweb.org/wpcontent/uploads/2017/10/NACDD_WSCC_Guide_Final.pdf</a:t>
            </a:r>
            <a:r>
              <a:rPr lang="en-US" dirty="0">
                <a:effectLst/>
              </a:rPr>
              <a:t> </a:t>
            </a:r>
            <a:endParaRPr lang="en-US" dirty="0"/>
          </a:p>
          <a:p>
            <a:r>
              <a:rPr lang="en-US" dirty="0"/>
              <a:t>.</a:t>
            </a:r>
          </a:p>
        </p:txBody>
      </p:sp>
      <p:sp>
        <p:nvSpPr>
          <p:cNvPr id="4" name="Slide Number Placeholder 3"/>
          <p:cNvSpPr>
            <a:spLocks noGrp="1"/>
          </p:cNvSpPr>
          <p:nvPr>
            <p:ph type="sldNum" sz="quarter" idx="5"/>
          </p:nvPr>
        </p:nvSpPr>
        <p:spPr/>
        <p:txBody>
          <a:bodyPr/>
          <a:lstStyle/>
          <a:p>
            <a:fld id="{2BEEEE0F-B261-DB48-A645-12400589D759}" type="slidenum">
              <a:rPr lang="en-US" smtClean="0"/>
              <a:pPr/>
              <a:t>19</a:t>
            </a:fld>
            <a:endParaRPr lang="en-US" dirty="0"/>
          </a:p>
        </p:txBody>
      </p:sp>
    </p:spTree>
    <p:extLst>
      <p:ext uri="{BB962C8B-B14F-4D97-AF65-F5344CB8AC3E}">
        <p14:creationId xmlns:p14="http://schemas.microsoft.com/office/powerpoint/2010/main" val="18070627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disclaimer</a:t>
            </a:r>
          </a:p>
          <a:p>
            <a:endParaRPr lang="en-US" dirty="0"/>
          </a:p>
          <a:p>
            <a:r>
              <a:rPr lang="en-US" dirty="0"/>
              <a:t>Acknowledge the many and varied organizations including school teachers and administrators that helped with the development of the concept and training modules. </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pPr/>
              <a:t>20</a:t>
            </a:fld>
            <a:endParaRPr lang="en-US" dirty="0"/>
          </a:p>
        </p:txBody>
      </p:sp>
    </p:spTree>
    <p:extLst>
      <p:ext uri="{BB962C8B-B14F-4D97-AF65-F5344CB8AC3E}">
        <p14:creationId xmlns:p14="http://schemas.microsoft.com/office/powerpoint/2010/main" val="35835884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tif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66150D57-73E9-0E45-8A81-A399E6DDBB40}"/>
              </a:ext>
            </a:extLst>
          </p:cNvPr>
          <p:cNvGrpSpPr/>
          <p:nvPr userDrawn="1"/>
        </p:nvGrpSpPr>
        <p:grpSpPr>
          <a:xfrm>
            <a:off x="-12703" y="1359343"/>
            <a:ext cx="12192002" cy="4952303"/>
            <a:chOff x="-12703" y="1359343"/>
            <a:chExt cx="12192002" cy="4952303"/>
          </a:xfrm>
        </p:grpSpPr>
        <p:sp>
          <p:nvSpPr>
            <p:cNvPr id="12" name="Manual Input 15">
              <a:extLst>
                <a:ext uri="{FF2B5EF4-FFF2-40B4-BE49-F238E27FC236}">
                  <a16:creationId xmlns:a16="http://schemas.microsoft.com/office/drawing/2014/main" id="{21F86CFD-29DA-6B40-92C3-9B877E053D4C}"/>
                </a:ext>
              </a:extLst>
            </p:cNvPr>
            <p:cNvSpPr/>
            <p:nvPr userDrawn="1"/>
          </p:nvSpPr>
          <p:spPr>
            <a:xfrm flipH="1" flipV="1">
              <a:off x="-1" y="1359343"/>
              <a:ext cx="12179300" cy="367882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4967"/>
                  </a:moveTo>
                  <a:cubicBezTo>
                    <a:pt x="3442" y="4031"/>
                    <a:pt x="5986" y="3902"/>
                    <a:pt x="10000" y="0"/>
                  </a:cubicBezTo>
                  <a:lnTo>
                    <a:pt x="10000" y="10000"/>
                  </a:lnTo>
                  <a:lnTo>
                    <a:pt x="0" y="10000"/>
                  </a:lnTo>
                  <a:lnTo>
                    <a:pt x="0" y="4967"/>
                  </a:lnTo>
                  <a:close/>
                </a:path>
              </a:pathLst>
            </a:custGeom>
            <a:solidFill>
              <a:srgbClr val="2199AD"/>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b="0" i="0" dirty="0">
                <a:latin typeface="Arial Narrow Regular" panose="020B0606020202030204" pitchFamily="34" charset="0"/>
              </a:endParaRPr>
            </a:p>
          </p:txBody>
        </p:sp>
        <p:pic>
          <p:nvPicPr>
            <p:cNvPr id="5" name="Picture 4">
              <a:extLst>
                <a:ext uri="{FF2B5EF4-FFF2-40B4-BE49-F238E27FC236}">
                  <a16:creationId xmlns:a16="http://schemas.microsoft.com/office/drawing/2014/main" id="{ACF3B266-2326-9E44-912A-DDE6B489FEB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0623" y="2763774"/>
              <a:ext cx="3547872" cy="3547872"/>
            </a:xfrm>
            <a:prstGeom prst="rect">
              <a:avLst/>
            </a:prstGeom>
          </p:spPr>
        </p:pic>
        <p:pic>
          <p:nvPicPr>
            <p:cNvPr id="13" name="Picture 12">
              <a:extLst>
                <a:ext uri="{FF2B5EF4-FFF2-40B4-BE49-F238E27FC236}">
                  <a16:creationId xmlns:a16="http://schemas.microsoft.com/office/drawing/2014/main" id="{F8724E58-B424-0543-8E63-A9EB8E17ED05}"/>
                </a:ext>
              </a:extLst>
            </p:cNvPr>
            <p:cNvPicPr/>
            <p:nvPr userDrawn="1"/>
          </p:nvPicPr>
          <p:blipFill>
            <a:blip r:embed="rId3">
              <a:extLst>
                <a:ext uri="{28A0092B-C50C-407E-A947-70E740481C1C}">
                  <a14:useLocalDpi xmlns:a14="http://schemas.microsoft.com/office/drawing/2010/main"/>
                </a:ext>
              </a:extLst>
            </a:blip>
            <a:stretch>
              <a:fillRect/>
            </a:stretch>
          </p:blipFill>
          <p:spPr>
            <a:xfrm>
              <a:off x="-12703" y="1359343"/>
              <a:ext cx="12192001" cy="73152"/>
            </a:xfrm>
            <a:prstGeom prst="rect">
              <a:avLst/>
            </a:prstGeom>
          </p:spPr>
        </p:pic>
      </p:grpSp>
    </p:spTree>
    <p:extLst>
      <p:ext uri="{BB962C8B-B14F-4D97-AF65-F5344CB8AC3E}">
        <p14:creationId xmlns:p14="http://schemas.microsoft.com/office/powerpoint/2010/main" val="2466656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727383A-044E-DD41-93DC-2237BA9594D1}"/>
              </a:ext>
            </a:extLst>
          </p:cNvPr>
          <p:cNvGrpSpPr/>
          <p:nvPr userDrawn="1"/>
        </p:nvGrpSpPr>
        <p:grpSpPr>
          <a:xfrm>
            <a:off x="-12703" y="1359343"/>
            <a:ext cx="12192002" cy="4952303"/>
            <a:chOff x="-12703" y="1359343"/>
            <a:chExt cx="12192002" cy="4952303"/>
          </a:xfrm>
        </p:grpSpPr>
        <p:sp>
          <p:nvSpPr>
            <p:cNvPr id="14" name="Manual Input 15">
              <a:extLst>
                <a:ext uri="{FF2B5EF4-FFF2-40B4-BE49-F238E27FC236}">
                  <a16:creationId xmlns:a16="http://schemas.microsoft.com/office/drawing/2014/main" id="{32900D36-F871-7E46-A5D8-5672A1ACEB22}"/>
                </a:ext>
              </a:extLst>
            </p:cNvPr>
            <p:cNvSpPr/>
            <p:nvPr userDrawn="1"/>
          </p:nvSpPr>
          <p:spPr>
            <a:xfrm flipH="1" flipV="1">
              <a:off x="-1" y="1359343"/>
              <a:ext cx="12179300" cy="367882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4967"/>
                  </a:moveTo>
                  <a:cubicBezTo>
                    <a:pt x="3442" y="4031"/>
                    <a:pt x="5986" y="3902"/>
                    <a:pt x="10000" y="0"/>
                  </a:cubicBezTo>
                  <a:lnTo>
                    <a:pt x="10000" y="10000"/>
                  </a:lnTo>
                  <a:lnTo>
                    <a:pt x="0" y="10000"/>
                  </a:lnTo>
                  <a:lnTo>
                    <a:pt x="0" y="4967"/>
                  </a:lnTo>
                  <a:close/>
                </a:path>
              </a:pathLst>
            </a:custGeom>
            <a:solidFill>
              <a:srgbClr val="2199AD"/>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b="0" i="0" dirty="0">
                <a:latin typeface="Arial Narrow Regular" panose="020B0606020202030204" pitchFamily="34" charset="0"/>
              </a:endParaRPr>
            </a:p>
          </p:txBody>
        </p:sp>
        <p:pic>
          <p:nvPicPr>
            <p:cNvPr id="15" name="Picture 14">
              <a:extLst>
                <a:ext uri="{FF2B5EF4-FFF2-40B4-BE49-F238E27FC236}">
                  <a16:creationId xmlns:a16="http://schemas.microsoft.com/office/drawing/2014/main" id="{A649112D-56C3-484D-A29F-0419FBDE76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0623" y="2763774"/>
              <a:ext cx="3547872" cy="3547872"/>
            </a:xfrm>
            <a:prstGeom prst="rect">
              <a:avLst/>
            </a:prstGeom>
          </p:spPr>
        </p:pic>
        <p:pic>
          <p:nvPicPr>
            <p:cNvPr id="16" name="Picture 15">
              <a:extLst>
                <a:ext uri="{FF2B5EF4-FFF2-40B4-BE49-F238E27FC236}">
                  <a16:creationId xmlns:a16="http://schemas.microsoft.com/office/drawing/2014/main" id="{556E210B-9BBD-E64C-AEC3-BF657AFF46B2}"/>
                </a:ext>
              </a:extLst>
            </p:cNvPr>
            <p:cNvPicPr/>
            <p:nvPr userDrawn="1"/>
          </p:nvPicPr>
          <p:blipFill>
            <a:blip r:embed="rId3">
              <a:extLst>
                <a:ext uri="{28A0092B-C50C-407E-A947-70E740481C1C}">
                  <a14:useLocalDpi xmlns:a14="http://schemas.microsoft.com/office/drawing/2010/main"/>
                </a:ext>
              </a:extLst>
            </a:blip>
            <a:stretch>
              <a:fillRect/>
            </a:stretch>
          </p:blipFill>
          <p:spPr>
            <a:xfrm>
              <a:off x="-12703" y="1359343"/>
              <a:ext cx="12192001" cy="73152"/>
            </a:xfrm>
            <a:prstGeom prst="rect">
              <a:avLst/>
            </a:prstGeom>
          </p:spPr>
        </p:pic>
        <p:sp>
          <p:nvSpPr>
            <p:cNvPr id="17" name="Rectangle 16">
              <a:extLst>
                <a:ext uri="{FF2B5EF4-FFF2-40B4-BE49-F238E27FC236}">
                  <a16:creationId xmlns:a16="http://schemas.microsoft.com/office/drawing/2014/main" id="{523872DD-77A9-8840-9257-36CF4E0E4F99}"/>
                </a:ext>
              </a:extLst>
            </p:cNvPr>
            <p:cNvSpPr/>
            <p:nvPr userDrawn="1"/>
          </p:nvSpPr>
          <p:spPr>
            <a:xfrm rot="1016578">
              <a:off x="10192206" y="1719325"/>
              <a:ext cx="1185725" cy="27611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0" b="1" i="0" dirty="0">
                  <a:solidFill>
                    <a:srgbClr val="A8DAEB"/>
                  </a:solidFill>
                  <a:effectLst>
                    <a:outerShdw blurRad="50800" dist="38100" dir="2700000" algn="tl" rotWithShape="0">
                      <a:prstClr val="black">
                        <a:alpha val="40000"/>
                      </a:prstClr>
                    </a:outerShdw>
                  </a:effectLst>
                  <a:latin typeface="Bookman Old Style" panose="02050604050505020204" pitchFamily="18" charset="0"/>
                </a:rPr>
                <a:t>!</a:t>
              </a:r>
            </a:p>
          </p:txBody>
        </p:sp>
      </p:grpSp>
    </p:spTree>
    <p:extLst>
      <p:ext uri="{BB962C8B-B14F-4D97-AF65-F5344CB8AC3E}">
        <p14:creationId xmlns:p14="http://schemas.microsoft.com/office/powerpoint/2010/main" val="606666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2" name="Manual Input 15">
            <a:extLst>
              <a:ext uri="{FF2B5EF4-FFF2-40B4-BE49-F238E27FC236}">
                <a16:creationId xmlns:a16="http://schemas.microsoft.com/office/drawing/2014/main" id="{21F86CFD-29DA-6B40-92C3-9B877E053D4C}"/>
              </a:ext>
            </a:extLst>
          </p:cNvPr>
          <p:cNvSpPr/>
          <p:nvPr userDrawn="1"/>
        </p:nvSpPr>
        <p:spPr>
          <a:xfrm flipH="1" flipV="1">
            <a:off x="-1" y="0"/>
            <a:ext cx="12179300" cy="5127812"/>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4967"/>
                </a:moveTo>
                <a:cubicBezTo>
                  <a:pt x="3442" y="4031"/>
                  <a:pt x="5986" y="3902"/>
                  <a:pt x="10000" y="0"/>
                </a:cubicBezTo>
                <a:lnTo>
                  <a:pt x="10000" y="10000"/>
                </a:lnTo>
                <a:lnTo>
                  <a:pt x="0" y="10000"/>
                </a:lnTo>
                <a:lnTo>
                  <a:pt x="0" y="4967"/>
                </a:lnTo>
                <a:close/>
              </a:path>
            </a:pathLst>
          </a:custGeom>
          <a:solidFill>
            <a:srgbClr val="1E89A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b="0" i="0" dirty="0">
              <a:latin typeface="Arial Narrow Regular" panose="020B0606020202030204" pitchFamily="34" charset="0"/>
            </a:endParaRPr>
          </a:p>
        </p:txBody>
      </p:sp>
      <p:pic>
        <p:nvPicPr>
          <p:cNvPr id="5" name="Picture 4">
            <a:extLst>
              <a:ext uri="{FF2B5EF4-FFF2-40B4-BE49-F238E27FC236}">
                <a16:creationId xmlns:a16="http://schemas.microsoft.com/office/drawing/2014/main" id="{ACF3B266-2326-9E44-912A-DDE6B489FEB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72034" y="1541002"/>
            <a:ext cx="5155633" cy="5155633"/>
          </a:xfrm>
          <a:prstGeom prst="rect">
            <a:avLst/>
          </a:prstGeom>
        </p:spPr>
      </p:pic>
      <p:pic>
        <p:nvPicPr>
          <p:cNvPr id="13" name="Picture 12">
            <a:extLst>
              <a:ext uri="{FF2B5EF4-FFF2-40B4-BE49-F238E27FC236}">
                <a16:creationId xmlns:a16="http://schemas.microsoft.com/office/drawing/2014/main" id="{F8724E58-B424-0543-8E63-A9EB8E17ED05}"/>
              </a:ext>
            </a:extLst>
          </p:cNvPr>
          <p:cNvPicPr/>
          <p:nvPr userDrawn="1"/>
        </p:nvPicPr>
        <p:blipFill>
          <a:blip r:embed="rId3">
            <a:extLst>
              <a:ext uri="{28A0092B-C50C-407E-A947-70E740481C1C}">
                <a14:useLocalDpi xmlns:a14="http://schemas.microsoft.com/office/drawing/2010/main"/>
              </a:ext>
            </a:extLst>
          </a:blip>
          <a:stretch>
            <a:fillRect/>
          </a:stretch>
        </p:blipFill>
        <p:spPr>
          <a:xfrm>
            <a:off x="-12702" y="155447"/>
            <a:ext cx="12192001" cy="73152"/>
          </a:xfrm>
          <a:prstGeom prst="rect">
            <a:avLst/>
          </a:prstGeom>
        </p:spPr>
      </p:pic>
    </p:spTree>
    <p:extLst>
      <p:ext uri="{BB962C8B-B14F-4D97-AF65-F5344CB8AC3E}">
        <p14:creationId xmlns:p14="http://schemas.microsoft.com/office/powerpoint/2010/main" val="3736739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00727F7-B56D-514A-BAA2-E0059C6066A8}"/>
              </a:ext>
            </a:extLst>
          </p:cNvPr>
          <p:cNvSpPr/>
          <p:nvPr userDrawn="1"/>
        </p:nvSpPr>
        <p:spPr>
          <a:xfrm>
            <a:off x="0" y="0"/>
            <a:ext cx="12192000" cy="19431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id="{C2B701A0-7E52-7D42-B983-6574FAA670AC}"/>
              </a:ext>
            </a:extLst>
          </p:cNvPr>
          <p:cNvSpPr>
            <a:spLocks noGrp="1"/>
          </p:cNvSpPr>
          <p:nvPr>
            <p:ph type="title"/>
          </p:nvPr>
        </p:nvSpPr>
        <p:spPr/>
        <p:txBody>
          <a:bodyPr/>
          <a:lstStyle>
            <a:lvl1pPr>
              <a:defRPr b="1">
                <a:solidFill>
                  <a:schemeClr val="bg1"/>
                </a:solidFill>
              </a:defRPr>
            </a:lvl1pPr>
          </a:lstStyle>
          <a:p>
            <a:r>
              <a:rPr lang="en-US" dirty="0"/>
              <a:t>Click to edit Master title style</a:t>
            </a:r>
          </a:p>
        </p:txBody>
      </p:sp>
      <p:sp>
        <p:nvSpPr>
          <p:cNvPr id="5" name="Content Placeholder 2">
            <a:extLst>
              <a:ext uri="{FF2B5EF4-FFF2-40B4-BE49-F238E27FC236}">
                <a16:creationId xmlns:a16="http://schemas.microsoft.com/office/drawing/2014/main" id="{2D7DF785-31A7-DB47-AD91-5173D503CF6D}"/>
              </a:ext>
            </a:extLst>
          </p:cNvPr>
          <p:cNvSpPr>
            <a:spLocks noGrp="1"/>
          </p:cNvSpPr>
          <p:nvPr>
            <p:ph idx="1" hasCustomPrompt="1"/>
          </p:nvPr>
        </p:nvSpPr>
        <p:spPr>
          <a:xfrm>
            <a:off x="838200" y="2308225"/>
            <a:ext cx="10515600" cy="4190874"/>
          </a:xfrm>
          <a:prstGeom prst="rect">
            <a:avLst/>
          </a:prstGeom>
        </p:spPr>
        <p:txBody>
          <a:bodyPr/>
          <a:lstStyle>
            <a:lvl1pPr marL="228600" indent="-228600">
              <a:buSzPct val="110000"/>
              <a:buFont typeface="Arial" panose="020B0604020202020204" pitchFamily="34" charset="0"/>
              <a:buChar char="•"/>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accent3">
                    <a:lumMod val="50000"/>
                  </a:schemeClr>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376511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00727F7-B56D-514A-BAA2-E0059C6066A8}"/>
              </a:ext>
            </a:extLst>
          </p:cNvPr>
          <p:cNvSpPr/>
          <p:nvPr userDrawn="1"/>
        </p:nvSpPr>
        <p:spPr>
          <a:xfrm>
            <a:off x="0" y="0"/>
            <a:ext cx="12192000" cy="19431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id="{C2B701A0-7E52-7D42-B983-6574FAA670AC}"/>
              </a:ext>
            </a:extLst>
          </p:cNvPr>
          <p:cNvSpPr>
            <a:spLocks noGrp="1"/>
          </p:cNvSpPr>
          <p:nvPr>
            <p:ph type="title"/>
          </p:nvPr>
        </p:nvSpPr>
        <p:spPr/>
        <p:txBody>
          <a:bodyPr/>
          <a:lstStyle>
            <a:lvl1pPr>
              <a:defRPr b="1">
                <a:solidFill>
                  <a:schemeClr val="bg1"/>
                </a:solidFill>
              </a:defRPr>
            </a:lvl1pPr>
          </a:lstStyle>
          <a:p>
            <a:r>
              <a:rPr lang="en-US" dirty="0"/>
              <a:t>Click to edit Master title style</a:t>
            </a:r>
          </a:p>
        </p:txBody>
      </p:sp>
      <p:sp>
        <p:nvSpPr>
          <p:cNvPr id="5" name="Content Placeholder 2">
            <a:extLst>
              <a:ext uri="{FF2B5EF4-FFF2-40B4-BE49-F238E27FC236}">
                <a16:creationId xmlns:a16="http://schemas.microsoft.com/office/drawing/2014/main" id="{E7EA0A3D-78DE-404D-A8A9-22CFAFD0DF8B}"/>
              </a:ext>
            </a:extLst>
          </p:cNvPr>
          <p:cNvSpPr>
            <a:spLocks noGrp="1"/>
          </p:cNvSpPr>
          <p:nvPr>
            <p:ph idx="1" hasCustomPrompt="1"/>
          </p:nvPr>
        </p:nvSpPr>
        <p:spPr>
          <a:xfrm>
            <a:off x="838200" y="2308225"/>
            <a:ext cx="10515600" cy="4190874"/>
          </a:xfrm>
          <a:prstGeom prst="rect">
            <a:avLst/>
          </a:prstGeom>
        </p:spPr>
        <p:txBody>
          <a:bodyPr/>
          <a:lstStyle>
            <a:lvl1pPr marL="228600" indent="-228600">
              <a:buSzPct val="110000"/>
              <a:buFont typeface="Arial" panose="020B0604020202020204" pitchFamily="34" charset="0"/>
              <a:buChar char="•"/>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accent3">
                    <a:lumMod val="50000"/>
                  </a:schemeClr>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2179256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00727F7-B56D-514A-BAA2-E0059C6066A8}"/>
              </a:ext>
            </a:extLst>
          </p:cNvPr>
          <p:cNvSpPr/>
          <p:nvPr userDrawn="1"/>
        </p:nvSpPr>
        <p:spPr>
          <a:xfrm>
            <a:off x="0" y="0"/>
            <a:ext cx="12192000" cy="19431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id="{C2B701A0-7E52-7D42-B983-6574FAA670AC}"/>
              </a:ext>
            </a:extLst>
          </p:cNvPr>
          <p:cNvSpPr>
            <a:spLocks noGrp="1"/>
          </p:cNvSpPr>
          <p:nvPr>
            <p:ph type="title"/>
          </p:nvPr>
        </p:nvSpPr>
        <p:spPr/>
        <p:txBody>
          <a:bodyPr/>
          <a:lstStyle>
            <a:lvl1pPr>
              <a:defRPr b="1">
                <a:solidFill>
                  <a:schemeClr val="bg1"/>
                </a:solidFill>
              </a:defRPr>
            </a:lvl1pPr>
          </a:lstStyle>
          <a:p>
            <a:r>
              <a:rPr lang="en-US" dirty="0"/>
              <a:t>Click to edit Master title style</a:t>
            </a:r>
          </a:p>
        </p:txBody>
      </p:sp>
      <p:sp>
        <p:nvSpPr>
          <p:cNvPr id="5" name="Content Placeholder 2">
            <a:extLst>
              <a:ext uri="{FF2B5EF4-FFF2-40B4-BE49-F238E27FC236}">
                <a16:creationId xmlns:a16="http://schemas.microsoft.com/office/drawing/2014/main" id="{1D7A4EBC-EE09-5D4E-975A-DB10B48CC342}"/>
              </a:ext>
            </a:extLst>
          </p:cNvPr>
          <p:cNvSpPr>
            <a:spLocks noGrp="1"/>
          </p:cNvSpPr>
          <p:nvPr>
            <p:ph idx="1" hasCustomPrompt="1"/>
          </p:nvPr>
        </p:nvSpPr>
        <p:spPr>
          <a:xfrm>
            <a:off x="838200" y="2308225"/>
            <a:ext cx="10515600" cy="4190874"/>
          </a:xfrm>
          <a:prstGeom prst="rect">
            <a:avLst/>
          </a:prstGeom>
        </p:spPr>
        <p:txBody>
          <a:bodyPr/>
          <a:lstStyle>
            <a:lvl1pPr marL="228600" indent="-228600">
              <a:buSzPct val="110000"/>
              <a:buFont typeface="Arial" panose="020B0604020202020204" pitchFamily="34" charset="0"/>
              <a:buChar char="•"/>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accent3">
                    <a:lumMod val="50000"/>
                  </a:schemeClr>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1107599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00727F7-B56D-514A-BAA2-E0059C6066A8}"/>
              </a:ext>
            </a:extLst>
          </p:cNvPr>
          <p:cNvSpPr/>
          <p:nvPr userDrawn="1"/>
        </p:nvSpPr>
        <p:spPr>
          <a:xfrm>
            <a:off x="0" y="0"/>
            <a:ext cx="12192000" cy="1943100"/>
          </a:xfrm>
          <a:prstGeom prst="rect">
            <a:avLst/>
          </a:prstGeom>
          <a:solidFill>
            <a:srgbClr val="FDC2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id="{C2B701A0-7E52-7D42-B983-6574FAA670AC}"/>
              </a:ext>
            </a:extLst>
          </p:cNvPr>
          <p:cNvSpPr>
            <a:spLocks noGrp="1"/>
          </p:cNvSpPr>
          <p:nvPr>
            <p:ph type="title"/>
          </p:nvPr>
        </p:nvSpPr>
        <p:spPr/>
        <p:txBody>
          <a:bodyPr/>
          <a:lstStyle>
            <a:lvl1pPr>
              <a:defRPr b="1">
                <a:solidFill>
                  <a:schemeClr val="bg1"/>
                </a:solidFill>
              </a:defRPr>
            </a:lvl1pPr>
          </a:lstStyle>
          <a:p>
            <a:r>
              <a:rPr lang="en-US" dirty="0"/>
              <a:t>Click to edit Master title style</a:t>
            </a:r>
          </a:p>
        </p:txBody>
      </p:sp>
      <p:sp>
        <p:nvSpPr>
          <p:cNvPr id="5" name="Content Placeholder 2">
            <a:extLst>
              <a:ext uri="{FF2B5EF4-FFF2-40B4-BE49-F238E27FC236}">
                <a16:creationId xmlns:a16="http://schemas.microsoft.com/office/drawing/2014/main" id="{F873B869-B868-CC4B-B134-D4D26A4923DC}"/>
              </a:ext>
            </a:extLst>
          </p:cNvPr>
          <p:cNvSpPr>
            <a:spLocks noGrp="1"/>
          </p:cNvSpPr>
          <p:nvPr>
            <p:ph idx="1" hasCustomPrompt="1"/>
          </p:nvPr>
        </p:nvSpPr>
        <p:spPr>
          <a:xfrm>
            <a:off x="838200" y="2308225"/>
            <a:ext cx="10515600" cy="4190874"/>
          </a:xfrm>
          <a:prstGeom prst="rect">
            <a:avLst/>
          </a:prstGeom>
        </p:spPr>
        <p:txBody>
          <a:bodyPr/>
          <a:lstStyle>
            <a:lvl1pPr marL="228600" indent="-228600">
              <a:buSzPct val="110000"/>
              <a:buFont typeface="Arial" panose="020B0604020202020204" pitchFamily="34" charset="0"/>
              <a:buChar char="•"/>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accent3">
                    <a:lumMod val="50000"/>
                  </a:schemeClr>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2890141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00727F7-B56D-514A-BAA2-E0059C6066A8}"/>
              </a:ext>
            </a:extLst>
          </p:cNvPr>
          <p:cNvSpPr/>
          <p:nvPr userDrawn="1"/>
        </p:nvSpPr>
        <p:spPr>
          <a:xfrm>
            <a:off x="0" y="0"/>
            <a:ext cx="12192000" cy="1943100"/>
          </a:xfrm>
          <a:prstGeom prst="rect">
            <a:avLst/>
          </a:prstGeom>
          <a:solidFill>
            <a:srgbClr val="1E8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id="{C2B701A0-7E52-7D42-B983-6574FAA670AC}"/>
              </a:ext>
            </a:extLst>
          </p:cNvPr>
          <p:cNvSpPr>
            <a:spLocks noGrp="1"/>
          </p:cNvSpPr>
          <p:nvPr>
            <p:ph type="title"/>
          </p:nvPr>
        </p:nvSpPr>
        <p:spPr/>
        <p:txBody>
          <a:bodyPr/>
          <a:lstStyle>
            <a:lvl1pPr>
              <a:defRPr b="1">
                <a:solidFill>
                  <a:schemeClr val="bg1"/>
                </a:solidFill>
              </a:defRPr>
            </a:lvl1pPr>
          </a:lstStyle>
          <a:p>
            <a:r>
              <a:rPr lang="en-US" dirty="0"/>
              <a:t>Click to edit Master title style</a:t>
            </a:r>
          </a:p>
        </p:txBody>
      </p:sp>
      <p:sp>
        <p:nvSpPr>
          <p:cNvPr id="5" name="Content Placeholder 2">
            <a:extLst>
              <a:ext uri="{FF2B5EF4-FFF2-40B4-BE49-F238E27FC236}">
                <a16:creationId xmlns:a16="http://schemas.microsoft.com/office/drawing/2014/main" id="{D9774324-D206-B144-AFC2-51E771EAEA3E}"/>
              </a:ext>
            </a:extLst>
          </p:cNvPr>
          <p:cNvSpPr>
            <a:spLocks noGrp="1"/>
          </p:cNvSpPr>
          <p:nvPr>
            <p:ph idx="1" hasCustomPrompt="1"/>
          </p:nvPr>
        </p:nvSpPr>
        <p:spPr>
          <a:xfrm>
            <a:off x="838200" y="2308225"/>
            <a:ext cx="10515600" cy="4190874"/>
          </a:xfrm>
          <a:prstGeom prst="rect">
            <a:avLst/>
          </a:prstGeom>
        </p:spPr>
        <p:txBody>
          <a:bodyPr/>
          <a:lstStyle>
            <a:lvl1pPr marL="228600" indent="-228600">
              <a:buSzPct val="110000"/>
              <a:buFont typeface="Arial" panose="020B0604020202020204" pitchFamily="34" charset="0"/>
              <a:buChar char="•"/>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accent3">
                    <a:lumMod val="50000"/>
                  </a:schemeClr>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1402981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A7F8543-2AD9-E342-8311-7B05B3A10785}"/>
              </a:ext>
            </a:extLst>
          </p:cNvPr>
          <p:cNvSpPr/>
          <p:nvPr userDrawn="1"/>
        </p:nvSpPr>
        <p:spPr>
          <a:xfrm>
            <a:off x="0" y="0"/>
            <a:ext cx="60706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pic>
        <p:nvPicPr>
          <p:cNvPr id="2" name="Picture 1">
            <a:extLst>
              <a:ext uri="{FF2B5EF4-FFF2-40B4-BE49-F238E27FC236}">
                <a16:creationId xmlns:a16="http://schemas.microsoft.com/office/drawing/2014/main" id="{9072AF45-738F-E041-8D20-5833639D2A2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65333" y="724832"/>
            <a:ext cx="5774267" cy="5774267"/>
          </a:xfrm>
          <a:prstGeom prst="rect">
            <a:avLst/>
          </a:prstGeom>
        </p:spPr>
      </p:pic>
      <p:sp>
        <p:nvSpPr>
          <p:cNvPr id="6" name="Content Placeholder 2">
            <a:extLst>
              <a:ext uri="{FF2B5EF4-FFF2-40B4-BE49-F238E27FC236}">
                <a16:creationId xmlns:a16="http://schemas.microsoft.com/office/drawing/2014/main" id="{F455F404-FA9E-C34C-90D8-06CD6A7EA993}"/>
              </a:ext>
            </a:extLst>
          </p:cNvPr>
          <p:cNvSpPr>
            <a:spLocks noGrp="1"/>
          </p:cNvSpPr>
          <p:nvPr>
            <p:ph idx="10" hasCustomPrompt="1"/>
          </p:nvPr>
        </p:nvSpPr>
        <p:spPr>
          <a:xfrm>
            <a:off x="520700" y="624882"/>
            <a:ext cx="5029200" cy="5974166"/>
          </a:xfrm>
          <a:prstGeom prst="rect">
            <a:avLst/>
          </a:prstGeom>
        </p:spPr>
        <p:txBody>
          <a:bodyPr anchor="ctr"/>
          <a:lstStyle>
            <a:lvl1pPr>
              <a:buSzPct val="110000"/>
              <a:defRPr sz="3600">
                <a:solidFill>
                  <a:schemeClr val="bg1"/>
                </a:solidFill>
              </a:defRPr>
            </a:lvl1pPr>
            <a:lvl2pPr marL="685800" indent="-228600">
              <a:buFont typeface="Wingdings" pitchFamily="2" charset="2"/>
              <a:buChar char="§"/>
              <a:defRPr sz="3200">
                <a:solidFill>
                  <a:schemeClr val="bg1"/>
                </a:solidFill>
              </a:defRPr>
            </a:lvl2pPr>
            <a:lvl3pPr>
              <a:defRPr sz="2500">
                <a:solidFill>
                  <a:schemeClr val="bg1"/>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3723704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A7F8543-2AD9-E342-8311-7B05B3A10785}"/>
              </a:ext>
            </a:extLst>
          </p:cNvPr>
          <p:cNvSpPr/>
          <p:nvPr userDrawn="1"/>
        </p:nvSpPr>
        <p:spPr>
          <a:xfrm>
            <a:off x="0" y="0"/>
            <a:ext cx="6070600"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id="{161428B4-780D-C04F-99FD-D30FF75483F7}"/>
              </a:ext>
            </a:extLst>
          </p:cNvPr>
          <p:cNvSpPr>
            <a:spLocks noGrp="1"/>
          </p:cNvSpPr>
          <p:nvPr>
            <p:ph type="title"/>
          </p:nvPr>
        </p:nvSpPr>
        <p:spPr>
          <a:xfrm>
            <a:off x="679669" y="2849234"/>
            <a:ext cx="4711262" cy="1325563"/>
          </a:xfrm>
        </p:spPr>
        <p:txBody>
          <a:bodyPr/>
          <a:lstStyle>
            <a:lvl1pPr>
              <a:defRPr b="1">
                <a:solidFill>
                  <a:schemeClr val="bg1"/>
                </a:solidFill>
              </a:defRPr>
            </a:lvl1pPr>
          </a:lstStyle>
          <a:p>
            <a:r>
              <a:rPr lang="en-US" dirty="0"/>
              <a:t>Click to edit Master title style</a:t>
            </a:r>
          </a:p>
        </p:txBody>
      </p:sp>
      <p:sp>
        <p:nvSpPr>
          <p:cNvPr id="11" name="Content Placeholder 2">
            <a:extLst>
              <a:ext uri="{FF2B5EF4-FFF2-40B4-BE49-F238E27FC236}">
                <a16:creationId xmlns:a16="http://schemas.microsoft.com/office/drawing/2014/main" id="{E4955CD2-DB97-DF49-9928-8EF92689C375}"/>
              </a:ext>
            </a:extLst>
          </p:cNvPr>
          <p:cNvSpPr>
            <a:spLocks noGrp="1"/>
          </p:cNvSpPr>
          <p:nvPr>
            <p:ph idx="10" hasCustomPrompt="1"/>
          </p:nvPr>
        </p:nvSpPr>
        <p:spPr>
          <a:xfrm>
            <a:off x="6716144" y="524933"/>
            <a:ext cx="5029200" cy="5974166"/>
          </a:xfrm>
          <a:prstGeom prst="rect">
            <a:avLst/>
          </a:prstGeom>
        </p:spPr>
        <p:txBody>
          <a:bodyPr anchor="ctr"/>
          <a:lstStyle>
            <a:lvl1pPr>
              <a:buSzPct val="110000"/>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bg1"/>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867105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A7F8543-2AD9-E342-8311-7B05B3A10785}"/>
              </a:ext>
            </a:extLst>
          </p:cNvPr>
          <p:cNvSpPr/>
          <p:nvPr userDrawn="1"/>
        </p:nvSpPr>
        <p:spPr>
          <a:xfrm>
            <a:off x="0" y="0"/>
            <a:ext cx="60706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id="{161428B4-780D-C04F-99FD-D30FF75483F7}"/>
              </a:ext>
            </a:extLst>
          </p:cNvPr>
          <p:cNvSpPr>
            <a:spLocks noGrp="1"/>
          </p:cNvSpPr>
          <p:nvPr>
            <p:ph type="title"/>
          </p:nvPr>
        </p:nvSpPr>
        <p:spPr>
          <a:xfrm>
            <a:off x="679669" y="2849234"/>
            <a:ext cx="4711262" cy="1325563"/>
          </a:xfrm>
        </p:spPr>
        <p:txBody>
          <a:bodyPr/>
          <a:lstStyle>
            <a:lvl1pPr>
              <a:defRPr b="1">
                <a:solidFill>
                  <a:schemeClr val="bg1"/>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C5441BFA-6202-404A-B093-AE2C910B50A7}"/>
              </a:ext>
            </a:extLst>
          </p:cNvPr>
          <p:cNvSpPr>
            <a:spLocks noGrp="1"/>
          </p:cNvSpPr>
          <p:nvPr>
            <p:ph idx="10" hasCustomPrompt="1"/>
          </p:nvPr>
        </p:nvSpPr>
        <p:spPr>
          <a:xfrm>
            <a:off x="6716144" y="524933"/>
            <a:ext cx="5029200" cy="5974166"/>
          </a:xfrm>
          <a:prstGeom prst="rect">
            <a:avLst/>
          </a:prstGeom>
        </p:spPr>
        <p:txBody>
          <a:bodyPr anchor="ctr"/>
          <a:lstStyle>
            <a:lvl1pPr>
              <a:buSzPct val="110000"/>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bg1"/>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4533086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A7F8543-2AD9-E342-8311-7B05B3A10785}"/>
              </a:ext>
            </a:extLst>
          </p:cNvPr>
          <p:cNvSpPr/>
          <p:nvPr userDrawn="1"/>
        </p:nvSpPr>
        <p:spPr>
          <a:xfrm>
            <a:off x="0" y="0"/>
            <a:ext cx="6070600" cy="6858000"/>
          </a:xfrm>
          <a:prstGeom prst="rect">
            <a:avLst/>
          </a:prstGeom>
          <a:solidFill>
            <a:srgbClr val="A8DA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id="{161428B4-780D-C04F-99FD-D30FF75483F7}"/>
              </a:ext>
            </a:extLst>
          </p:cNvPr>
          <p:cNvSpPr>
            <a:spLocks noGrp="1"/>
          </p:cNvSpPr>
          <p:nvPr>
            <p:ph type="title"/>
          </p:nvPr>
        </p:nvSpPr>
        <p:spPr>
          <a:xfrm>
            <a:off x="679669" y="2849234"/>
            <a:ext cx="4711262" cy="1325563"/>
          </a:xfrm>
        </p:spPr>
        <p:txBody>
          <a:bodyPr/>
          <a:lstStyle>
            <a:lvl1pPr>
              <a:defRPr b="1">
                <a:solidFill>
                  <a:schemeClr val="bg1"/>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E96FE464-DA4D-714B-BFAC-19650A557A4B}"/>
              </a:ext>
            </a:extLst>
          </p:cNvPr>
          <p:cNvSpPr>
            <a:spLocks noGrp="1"/>
          </p:cNvSpPr>
          <p:nvPr>
            <p:ph idx="10" hasCustomPrompt="1"/>
          </p:nvPr>
        </p:nvSpPr>
        <p:spPr>
          <a:xfrm>
            <a:off x="6716144" y="524933"/>
            <a:ext cx="5029200" cy="5974166"/>
          </a:xfrm>
          <a:prstGeom prst="rect">
            <a:avLst/>
          </a:prstGeom>
        </p:spPr>
        <p:txBody>
          <a:bodyPr anchor="ctr"/>
          <a:lstStyle>
            <a:lvl1pPr>
              <a:buSzPct val="110000"/>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bg1"/>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23708608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A7F8543-2AD9-E342-8311-7B05B3A10785}"/>
              </a:ext>
            </a:extLst>
          </p:cNvPr>
          <p:cNvSpPr/>
          <p:nvPr userDrawn="1"/>
        </p:nvSpPr>
        <p:spPr>
          <a:xfrm>
            <a:off x="0" y="0"/>
            <a:ext cx="6070600" cy="6858000"/>
          </a:xfrm>
          <a:prstGeom prst="rect">
            <a:avLst/>
          </a:prstGeom>
          <a:solidFill>
            <a:srgbClr val="FDC2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id="{161428B4-780D-C04F-99FD-D30FF75483F7}"/>
              </a:ext>
            </a:extLst>
          </p:cNvPr>
          <p:cNvSpPr>
            <a:spLocks noGrp="1"/>
          </p:cNvSpPr>
          <p:nvPr>
            <p:ph type="title"/>
          </p:nvPr>
        </p:nvSpPr>
        <p:spPr>
          <a:xfrm>
            <a:off x="679669" y="2849234"/>
            <a:ext cx="4711262" cy="1325563"/>
          </a:xfrm>
        </p:spPr>
        <p:txBody>
          <a:bodyPr/>
          <a:lstStyle>
            <a:lvl1pPr>
              <a:defRPr b="1">
                <a:solidFill>
                  <a:schemeClr val="bg1"/>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9ECE95ED-EF33-944B-B375-F95A18BB38FB}"/>
              </a:ext>
            </a:extLst>
          </p:cNvPr>
          <p:cNvSpPr>
            <a:spLocks noGrp="1"/>
          </p:cNvSpPr>
          <p:nvPr>
            <p:ph idx="10" hasCustomPrompt="1"/>
          </p:nvPr>
        </p:nvSpPr>
        <p:spPr>
          <a:xfrm>
            <a:off x="6716144" y="524933"/>
            <a:ext cx="5029200" cy="5974166"/>
          </a:xfrm>
          <a:prstGeom prst="rect">
            <a:avLst/>
          </a:prstGeom>
        </p:spPr>
        <p:txBody>
          <a:bodyPr anchor="ctr"/>
          <a:lstStyle>
            <a:lvl1pPr>
              <a:buSzPct val="110000"/>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bg1"/>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15175061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A7F8543-2AD9-E342-8311-7B05B3A10785}"/>
              </a:ext>
            </a:extLst>
          </p:cNvPr>
          <p:cNvSpPr/>
          <p:nvPr userDrawn="1"/>
        </p:nvSpPr>
        <p:spPr>
          <a:xfrm>
            <a:off x="0" y="0"/>
            <a:ext cx="6070600" cy="6858000"/>
          </a:xfrm>
          <a:prstGeom prst="rect">
            <a:avLst/>
          </a:prstGeom>
          <a:solidFill>
            <a:srgbClr val="1E8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id="{161428B4-780D-C04F-99FD-D30FF75483F7}"/>
              </a:ext>
            </a:extLst>
          </p:cNvPr>
          <p:cNvSpPr>
            <a:spLocks noGrp="1"/>
          </p:cNvSpPr>
          <p:nvPr>
            <p:ph type="title"/>
          </p:nvPr>
        </p:nvSpPr>
        <p:spPr>
          <a:xfrm>
            <a:off x="679669" y="2849234"/>
            <a:ext cx="4711262" cy="1325563"/>
          </a:xfrm>
        </p:spPr>
        <p:txBody>
          <a:bodyPr/>
          <a:lstStyle>
            <a:lvl1pPr>
              <a:defRPr b="1">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8CA8AC22-BD75-9944-8004-4D67F3A9F11A}"/>
              </a:ext>
            </a:extLst>
          </p:cNvPr>
          <p:cNvSpPr>
            <a:spLocks noGrp="1"/>
          </p:cNvSpPr>
          <p:nvPr>
            <p:ph idx="10" hasCustomPrompt="1"/>
          </p:nvPr>
        </p:nvSpPr>
        <p:spPr>
          <a:xfrm>
            <a:off x="6716144" y="524933"/>
            <a:ext cx="5029200" cy="5974166"/>
          </a:xfrm>
          <a:prstGeom prst="rect">
            <a:avLst/>
          </a:prstGeom>
        </p:spPr>
        <p:txBody>
          <a:bodyPr anchor="ctr"/>
          <a:lstStyle>
            <a:lvl1pPr>
              <a:buSzPct val="110000"/>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bg1"/>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7993010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12" name="Manual Input 15">
            <a:extLst>
              <a:ext uri="{FF2B5EF4-FFF2-40B4-BE49-F238E27FC236}">
                <a16:creationId xmlns:a16="http://schemas.microsoft.com/office/drawing/2014/main" id="{21F86CFD-29DA-6B40-92C3-9B877E053D4C}"/>
              </a:ext>
            </a:extLst>
          </p:cNvPr>
          <p:cNvSpPr/>
          <p:nvPr userDrawn="1"/>
        </p:nvSpPr>
        <p:spPr>
          <a:xfrm flipH="1" flipV="1">
            <a:off x="-1" y="-3"/>
            <a:ext cx="12179300" cy="6713572"/>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4967"/>
                </a:moveTo>
                <a:cubicBezTo>
                  <a:pt x="3442" y="4031"/>
                  <a:pt x="5986" y="3902"/>
                  <a:pt x="10000" y="0"/>
                </a:cubicBezTo>
                <a:lnTo>
                  <a:pt x="10000" y="10000"/>
                </a:lnTo>
                <a:lnTo>
                  <a:pt x="0" y="10000"/>
                </a:lnTo>
                <a:lnTo>
                  <a:pt x="0" y="4967"/>
                </a:lnTo>
                <a:close/>
              </a:path>
            </a:pathLst>
          </a:custGeom>
          <a:solidFill>
            <a:srgbClr val="1E89A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b="0" i="0" dirty="0">
              <a:latin typeface="Arial Narrow Regular" panose="020B0606020202030204" pitchFamily="34" charset="0"/>
            </a:endParaRPr>
          </a:p>
        </p:txBody>
      </p:sp>
      <p:pic>
        <p:nvPicPr>
          <p:cNvPr id="5" name="Picture 4">
            <a:extLst>
              <a:ext uri="{FF2B5EF4-FFF2-40B4-BE49-F238E27FC236}">
                <a16:creationId xmlns:a16="http://schemas.microsoft.com/office/drawing/2014/main" id="{ACF3B266-2326-9E44-912A-DDE6B489FEB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26668" y="413843"/>
            <a:ext cx="6114482" cy="6114482"/>
          </a:xfrm>
          <a:prstGeom prst="rect">
            <a:avLst/>
          </a:prstGeom>
        </p:spPr>
      </p:pic>
      <p:pic>
        <p:nvPicPr>
          <p:cNvPr id="13" name="Picture 12">
            <a:extLst>
              <a:ext uri="{FF2B5EF4-FFF2-40B4-BE49-F238E27FC236}">
                <a16:creationId xmlns:a16="http://schemas.microsoft.com/office/drawing/2014/main" id="{F8724E58-B424-0543-8E63-A9EB8E17ED05}"/>
              </a:ext>
            </a:extLst>
          </p:cNvPr>
          <p:cNvPicPr/>
          <p:nvPr userDrawn="1"/>
        </p:nvPicPr>
        <p:blipFill>
          <a:blip r:embed="rId3">
            <a:extLst>
              <a:ext uri="{28A0092B-C50C-407E-A947-70E740481C1C}">
                <a14:useLocalDpi xmlns:a14="http://schemas.microsoft.com/office/drawing/2010/main"/>
              </a:ext>
            </a:extLst>
          </a:blip>
          <a:stretch>
            <a:fillRect/>
          </a:stretch>
        </p:blipFill>
        <p:spPr>
          <a:xfrm>
            <a:off x="-12702" y="155447"/>
            <a:ext cx="12192001" cy="73152"/>
          </a:xfrm>
          <a:prstGeom prst="rect">
            <a:avLst/>
          </a:prstGeom>
        </p:spPr>
      </p:pic>
    </p:spTree>
    <p:extLst>
      <p:ext uri="{BB962C8B-B14F-4D97-AF65-F5344CB8AC3E}">
        <p14:creationId xmlns:p14="http://schemas.microsoft.com/office/powerpoint/2010/main" val="1863202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36994-BB3C-6D44-AEF2-BD95942C0E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BA89CF-AD3B-2F43-B57F-C3405B262AA4}"/>
              </a:ext>
            </a:extLst>
          </p:cNvPr>
          <p:cNvSpPr>
            <a:spLocks noGrp="1"/>
          </p:cNvSpPr>
          <p:nvPr>
            <p:ph sz="half" idx="1"/>
          </p:nvPr>
        </p:nvSpPr>
        <p:spPr>
          <a:xfrm>
            <a:off x="838200" y="1825625"/>
            <a:ext cx="5181600" cy="4351338"/>
          </a:xfrm>
          <a:prstGeom prst="rect">
            <a:avLst/>
          </a:prstGeom>
        </p:spPr>
        <p:txBody>
          <a:bodyPr/>
          <a:lstStyle/>
          <a:p>
            <a:pPr lvl="0"/>
            <a:r>
              <a:rPr lang="en-US" dirty="0"/>
              <a:t>Edit Master text styles</a:t>
            </a:r>
          </a:p>
          <a:p>
            <a:pPr lvl="1"/>
            <a:r>
              <a:rPr lang="en-US" dirty="0"/>
              <a:t>Second level</a:t>
            </a:r>
          </a:p>
          <a:p>
            <a:pPr lvl="2"/>
            <a:r>
              <a:rPr lang="en-US" dirty="0"/>
              <a:t>Third level</a:t>
            </a:r>
          </a:p>
        </p:txBody>
      </p:sp>
      <p:sp>
        <p:nvSpPr>
          <p:cNvPr id="4" name="Content Placeholder 3">
            <a:extLst>
              <a:ext uri="{FF2B5EF4-FFF2-40B4-BE49-F238E27FC236}">
                <a16:creationId xmlns:a16="http://schemas.microsoft.com/office/drawing/2014/main" id="{56010F1B-B566-EC41-8706-79698C103442}"/>
              </a:ext>
            </a:extLst>
          </p:cNvPr>
          <p:cNvSpPr>
            <a:spLocks noGrp="1"/>
          </p:cNvSpPr>
          <p:nvPr>
            <p:ph sz="half" idx="2"/>
          </p:nvPr>
        </p:nvSpPr>
        <p:spPr>
          <a:xfrm>
            <a:off x="6172200" y="1825625"/>
            <a:ext cx="5181600" cy="4351338"/>
          </a:xfrm>
          <a:prstGeom prst="rect">
            <a:avLst/>
          </a:prstGeom>
        </p:spPr>
        <p:txBody>
          <a:body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7759045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5ADEE-B87E-3847-9C04-96581489906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046901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06004-B62E-9743-B75D-F2F072CFE388}"/>
              </a:ext>
            </a:extLst>
          </p:cNvPr>
          <p:cNvSpPr>
            <a:spLocks noGrp="1"/>
          </p:cNvSpPr>
          <p:nvPr>
            <p:ph type="title"/>
          </p:nvPr>
        </p:nvSpPr>
        <p:spPr>
          <a:xfrm>
            <a:off x="839788" y="575733"/>
            <a:ext cx="3932237" cy="16002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D801694D-7A02-6349-B7EC-7836DEB2B47F}"/>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1E1157B9-3DBE-FE4D-B0C7-E5D2C3683236}"/>
              </a:ext>
            </a:extLst>
          </p:cNvPr>
          <p:cNvSpPr>
            <a:spLocks noGrp="1"/>
          </p:cNvSpPr>
          <p:nvPr>
            <p:ph type="body" sz="half" idx="2"/>
          </p:nvPr>
        </p:nvSpPr>
        <p:spPr>
          <a:xfrm>
            <a:off x="839788" y="2413000"/>
            <a:ext cx="3932237" cy="3811588"/>
          </a:xfrm>
          <a:prstGeom prst="rect">
            <a:avLst/>
          </a:prstGeo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882225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3656DB-2935-AB4C-B4B6-DA62D2EC3B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7" name="Text Placeholder 6">
            <a:extLst>
              <a:ext uri="{FF2B5EF4-FFF2-40B4-BE49-F238E27FC236}">
                <a16:creationId xmlns:a16="http://schemas.microsoft.com/office/drawing/2014/main" id="{AE3E9310-6AD7-5049-924F-44C7F1ACAC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180102150"/>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1" r:id="rId3"/>
    <p:sldLayoutId id="2147483650" r:id="rId4"/>
    <p:sldLayoutId id="2147483663" r:id="rId5"/>
    <p:sldLayoutId id="2147483664" r:id="rId6"/>
    <p:sldLayoutId id="2147483666" r:id="rId7"/>
    <p:sldLayoutId id="2147483665" r:id="rId8"/>
    <p:sldLayoutId id="2147483667" r:id="rId9"/>
    <p:sldLayoutId id="2147483669" r:id="rId10"/>
    <p:sldLayoutId id="2147483670" r:id="rId11"/>
    <p:sldLayoutId id="2147483671" r:id="rId12"/>
    <p:sldLayoutId id="2147483672" r:id="rId13"/>
    <p:sldLayoutId id="2147483673" r:id="rId14"/>
    <p:sldLayoutId id="2147483668" r:id="rId15"/>
    <p:sldLayoutId id="2147483652" r:id="rId16"/>
    <p:sldLayoutId id="2147483654" r:id="rId17"/>
    <p:sldLayoutId id="2147483657" r:id="rId18"/>
  </p:sldLayoutIdLst>
  <p:txStyles>
    <p:titleStyle>
      <a:lvl1pPr algn="l" defTabSz="914400" rtl="0" eaLnBrk="1" latinLnBrk="0" hangingPunct="1">
        <a:lnSpc>
          <a:spcPct val="90000"/>
        </a:lnSpc>
        <a:spcBef>
          <a:spcPct val="0"/>
        </a:spcBef>
        <a:buNone/>
        <a:defRPr sz="4400" kern="1200">
          <a:solidFill>
            <a:schemeClr val="tx1"/>
          </a:solidFill>
          <a:latin typeface="Bookman Old Style" panose="02050604050505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0" i="0" kern="1200">
          <a:solidFill>
            <a:schemeClr val="accent3">
              <a:lumMod val="50000"/>
            </a:schemeClr>
          </a:solidFill>
          <a:latin typeface="Arial Narrow Regular" panose="020B0606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b="0" i="0" kern="1200">
          <a:solidFill>
            <a:schemeClr val="accent3">
              <a:lumMod val="50000"/>
            </a:schemeClr>
          </a:solidFill>
          <a:latin typeface="Arial Narrow Regular" panose="020B06060202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500" b="0" i="0" kern="1200">
          <a:solidFill>
            <a:schemeClr val="accent3">
              <a:lumMod val="50000"/>
            </a:schemeClr>
          </a:solidFill>
          <a:latin typeface="Arial Narrow Regular"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8" Type="http://schemas.openxmlformats.org/officeDocument/2006/relationships/hyperlink" Target="https://www.rwjf.org/en/library/research/2017/05/what-is-health-equity-.html" TargetMode="External"/><Relationship Id="rId3" Type="http://schemas.openxmlformats.org/officeDocument/2006/relationships/hyperlink" Target="http://actforyouth.net/youth_development/engagement/" TargetMode="External"/><Relationship Id="rId7" Type="http://schemas.openxmlformats.org/officeDocument/2006/relationships/hyperlink" Target="http://www.ashaweb.org/wp-content/uploads/2017/10/NACDD_WSCC_Guide_Final.pdf" TargetMode="External"/><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hyperlink" Target="http://ncdd.org/rc/item/10802/" TargetMode="External"/><Relationship Id="rId5" Type="http://schemas.openxmlformats.org/officeDocument/2006/relationships/hyperlink" Target="https://www.academia.edu/3653493/Meaningful_Student_Involvement_Guide_to_Students_as_Partners_in_School_Change" TargetMode="External"/><Relationship Id="rId4" Type="http://schemas.openxmlformats.org/officeDocument/2006/relationships/hyperlink" Target="https://www.cdc.gov/healthyschools/vhs/resources.html"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8D4AA6F-1E3D-1449-B9B0-4EA615E7982B}"/>
              </a:ext>
            </a:extLst>
          </p:cNvPr>
          <p:cNvSpPr txBox="1"/>
          <p:nvPr/>
        </p:nvSpPr>
        <p:spPr>
          <a:xfrm>
            <a:off x="5403273" y="1436121"/>
            <a:ext cx="6658563" cy="830997"/>
          </a:xfrm>
          <a:prstGeom prst="rect">
            <a:avLst/>
          </a:prstGeom>
          <a:noFill/>
        </p:spPr>
        <p:txBody>
          <a:bodyPr wrap="square" rtlCol="0">
            <a:spAutoFit/>
          </a:bodyPr>
          <a:lstStyle/>
          <a:p>
            <a:r>
              <a:rPr lang="en-US" sz="4800" b="1" dirty="0">
                <a:solidFill>
                  <a:schemeClr val="bg1"/>
                </a:solidFill>
                <a:latin typeface="Bookman Old Style" panose="02050604050505020204" pitchFamily="18" charset="0"/>
              </a:rPr>
              <a:t>ENGAGING YOUTH</a:t>
            </a:r>
            <a:endParaRPr lang="en-US" sz="4800" dirty="0">
              <a:solidFill>
                <a:srgbClr val="FFC000"/>
              </a:solidFill>
              <a:latin typeface="Bookman Old Style" panose="02050604050505020204" pitchFamily="18" charset="0"/>
            </a:endParaRPr>
          </a:p>
        </p:txBody>
      </p:sp>
      <p:sp>
        <p:nvSpPr>
          <p:cNvPr id="6" name="TextBox 5">
            <a:extLst>
              <a:ext uri="{FF2B5EF4-FFF2-40B4-BE49-F238E27FC236}">
                <a16:creationId xmlns:a16="http://schemas.microsoft.com/office/drawing/2014/main" id="{E3DD9DF5-ECA9-7946-BCFD-675B5478BA45}"/>
              </a:ext>
            </a:extLst>
          </p:cNvPr>
          <p:cNvSpPr txBox="1"/>
          <p:nvPr/>
        </p:nvSpPr>
        <p:spPr>
          <a:xfrm>
            <a:off x="1393531" y="546895"/>
            <a:ext cx="10668305" cy="692497"/>
          </a:xfrm>
          <a:prstGeom prst="rect">
            <a:avLst/>
          </a:prstGeom>
          <a:noFill/>
        </p:spPr>
        <p:txBody>
          <a:bodyPr wrap="none" rtlCol="0">
            <a:spAutoFit/>
          </a:bodyPr>
          <a:lstStyle/>
          <a:p>
            <a:r>
              <a:rPr lang="en-US" sz="3900" b="1" i="1" dirty="0">
                <a:solidFill>
                  <a:srgbClr val="FFC000"/>
                </a:solidFill>
                <a:latin typeface="Bookman Old Style" panose="02050604050505020204" pitchFamily="18" charset="0"/>
              </a:rPr>
              <a:t>“Nothing about us without us is for us"</a:t>
            </a:r>
          </a:p>
        </p:txBody>
      </p:sp>
      <p:sp>
        <p:nvSpPr>
          <p:cNvPr id="8" name="Subtitle 2">
            <a:extLst>
              <a:ext uri="{FF2B5EF4-FFF2-40B4-BE49-F238E27FC236}">
                <a16:creationId xmlns:a16="http://schemas.microsoft.com/office/drawing/2014/main" id="{FA249C3C-C859-784C-98C8-B6040E6C50E2}"/>
              </a:ext>
            </a:extLst>
          </p:cNvPr>
          <p:cNvSpPr txBox="1">
            <a:spLocks/>
          </p:cNvSpPr>
          <p:nvPr/>
        </p:nvSpPr>
        <p:spPr>
          <a:xfrm>
            <a:off x="6094294" y="4466133"/>
            <a:ext cx="5067648" cy="17764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accent3">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accent3">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500" kern="1200">
                <a:solidFill>
                  <a:schemeClr val="accent3">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3600" dirty="0">
                <a:latin typeface="Bookman Old Style" panose="02050604050505020204" pitchFamily="18" charset="0"/>
                <a:cs typeface="Arial Narrow" panose="020B0604020202020204" pitchFamily="34" charset="0"/>
              </a:rPr>
              <a:t>Trainer Name</a:t>
            </a:r>
          </a:p>
          <a:p>
            <a:pPr marL="0" indent="0" algn="ctr">
              <a:lnSpc>
                <a:spcPct val="100000"/>
              </a:lnSpc>
              <a:spcBef>
                <a:spcPts val="0"/>
              </a:spcBef>
              <a:buFont typeface="Arial" panose="020B0604020202020204" pitchFamily="34" charset="0"/>
              <a:buNone/>
            </a:pPr>
            <a:r>
              <a:rPr lang="en-US" sz="3600" dirty="0">
                <a:latin typeface="Bookman Old Style" panose="02050604050505020204" pitchFamily="18" charset="0"/>
                <a:cs typeface="Arial Narrow" panose="020B0604020202020204" pitchFamily="34" charset="0"/>
              </a:rPr>
              <a:t>Date</a:t>
            </a:r>
          </a:p>
        </p:txBody>
      </p:sp>
    </p:spTree>
    <p:extLst>
      <p:ext uri="{BB962C8B-B14F-4D97-AF65-F5344CB8AC3E}">
        <p14:creationId xmlns:p14="http://schemas.microsoft.com/office/powerpoint/2010/main" val="3141542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F1171F-C4A1-9F46-9974-35A364EFD21D}"/>
              </a:ext>
            </a:extLst>
          </p:cNvPr>
          <p:cNvSpPr>
            <a:spLocks noGrp="1"/>
          </p:cNvSpPr>
          <p:nvPr>
            <p:ph type="title"/>
          </p:nvPr>
        </p:nvSpPr>
        <p:spPr/>
        <p:txBody>
          <a:bodyPr/>
          <a:lstStyle/>
          <a:p>
            <a:r>
              <a:rPr lang="en-US" dirty="0"/>
              <a:t>On Our Agenda . . .</a:t>
            </a:r>
          </a:p>
        </p:txBody>
      </p:sp>
      <p:sp>
        <p:nvSpPr>
          <p:cNvPr id="4" name="Content Placeholder 3">
            <a:extLst>
              <a:ext uri="{FF2B5EF4-FFF2-40B4-BE49-F238E27FC236}">
                <a16:creationId xmlns:a16="http://schemas.microsoft.com/office/drawing/2014/main" id="{FAD7A02C-444B-154E-BEB9-5DB6AF17A76C}"/>
              </a:ext>
            </a:extLst>
          </p:cNvPr>
          <p:cNvSpPr>
            <a:spLocks noGrp="1"/>
          </p:cNvSpPr>
          <p:nvPr>
            <p:ph idx="1"/>
          </p:nvPr>
        </p:nvSpPr>
        <p:spPr>
          <a:xfrm>
            <a:off x="838200" y="2640520"/>
            <a:ext cx="5791200" cy="4190874"/>
          </a:xfrm>
        </p:spPr>
        <p:txBody>
          <a:bodyPr/>
          <a:lstStyle/>
          <a:p>
            <a:r>
              <a:rPr lang="en-US" dirty="0"/>
              <a:t> Assess your school’s current level of youth engagement</a:t>
            </a:r>
          </a:p>
          <a:p>
            <a:r>
              <a:rPr lang="en-US" dirty="0"/>
              <a:t> Explore examples of youth engagement </a:t>
            </a:r>
          </a:p>
          <a:p>
            <a:r>
              <a:rPr lang="en-US" dirty="0"/>
              <a:t> Complete “Don’t Say No” challenge</a:t>
            </a:r>
          </a:p>
          <a:p>
            <a:endParaRPr lang="en-US" dirty="0"/>
          </a:p>
        </p:txBody>
      </p:sp>
      <p:pic>
        <p:nvPicPr>
          <p:cNvPr id="9" name="Picture 8" descr="115.JPG">
            <a:extLst>
              <a:ext uri="{FF2B5EF4-FFF2-40B4-BE49-F238E27FC236}">
                <a16:creationId xmlns:a16="http://schemas.microsoft.com/office/drawing/2014/main" id="{D2075C67-9353-9948-A59D-94B66B25507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96504" y="1953491"/>
            <a:ext cx="5295496" cy="4877903"/>
          </a:xfrm>
          <a:prstGeom prst="rect">
            <a:avLst/>
          </a:prstGeom>
        </p:spPr>
      </p:pic>
    </p:spTree>
    <p:extLst>
      <p:ext uri="{BB962C8B-B14F-4D97-AF65-F5344CB8AC3E}">
        <p14:creationId xmlns:p14="http://schemas.microsoft.com/office/powerpoint/2010/main" val="348873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4765F9-1F07-8B4D-9B1F-B303BA5FE547}"/>
              </a:ext>
            </a:extLst>
          </p:cNvPr>
          <p:cNvSpPr>
            <a:spLocks noGrp="1"/>
          </p:cNvSpPr>
          <p:nvPr>
            <p:ph type="title"/>
          </p:nvPr>
        </p:nvSpPr>
        <p:spPr/>
        <p:txBody>
          <a:bodyPr/>
          <a:lstStyle/>
          <a:p>
            <a:r>
              <a:rPr lang="en-US" dirty="0"/>
              <a:t>Objectives</a:t>
            </a:r>
          </a:p>
        </p:txBody>
      </p:sp>
      <p:sp>
        <p:nvSpPr>
          <p:cNvPr id="5" name="Content Placeholder 4">
            <a:extLst>
              <a:ext uri="{FF2B5EF4-FFF2-40B4-BE49-F238E27FC236}">
                <a16:creationId xmlns:a16="http://schemas.microsoft.com/office/drawing/2014/main" id="{F3DCC657-B5FE-FF49-93FB-1527C8F1B15C}"/>
              </a:ext>
            </a:extLst>
          </p:cNvPr>
          <p:cNvSpPr>
            <a:spLocks noGrp="1"/>
          </p:cNvSpPr>
          <p:nvPr>
            <p:ph idx="1"/>
          </p:nvPr>
        </p:nvSpPr>
        <p:spPr/>
        <p:txBody>
          <a:bodyPr/>
          <a:lstStyle/>
          <a:p>
            <a:pPr marL="742950" indent="-742950">
              <a:buFont typeface="+mj-lt"/>
              <a:buAutoNum type="arabicParenR"/>
            </a:pPr>
            <a:r>
              <a:rPr lang="en-US" dirty="0"/>
              <a:t>Define youth engagement and state its benefits</a:t>
            </a:r>
          </a:p>
          <a:p>
            <a:pPr marL="742950" indent="-742950">
              <a:buFont typeface="+mj-lt"/>
              <a:buAutoNum type="arabicParenR"/>
            </a:pPr>
            <a:r>
              <a:rPr lang="en-US" dirty="0"/>
              <a:t>Identify your school’s current level of youth engagement and authenticity</a:t>
            </a:r>
          </a:p>
          <a:p>
            <a:pPr marL="742950" indent="-742950">
              <a:buFont typeface="+mj-lt"/>
              <a:buAutoNum type="arabicParenR"/>
            </a:pPr>
            <a:r>
              <a:rPr lang="en-US" dirty="0"/>
              <a:t>Share real-life examples of youth engagement</a:t>
            </a:r>
          </a:p>
          <a:p>
            <a:pPr marL="742950" indent="-742950">
              <a:buFont typeface="+mj-lt"/>
              <a:buAutoNum type="arabicParenR"/>
            </a:pPr>
            <a:r>
              <a:rPr lang="en-US" dirty="0"/>
              <a:t>Distinguish next steps for improving youth engagement</a:t>
            </a:r>
          </a:p>
        </p:txBody>
      </p:sp>
    </p:spTree>
    <p:extLst>
      <p:ext uri="{BB962C8B-B14F-4D97-AF65-F5344CB8AC3E}">
        <p14:creationId xmlns:p14="http://schemas.microsoft.com/office/powerpoint/2010/main" val="3253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FD71537-A9AA-D742-BB33-75C49D0A7ED3}"/>
              </a:ext>
            </a:extLst>
          </p:cNvPr>
          <p:cNvSpPr>
            <a:spLocks noGrp="1"/>
          </p:cNvSpPr>
          <p:nvPr>
            <p:ph type="title"/>
          </p:nvPr>
        </p:nvSpPr>
        <p:spPr/>
        <p:txBody>
          <a:bodyPr/>
          <a:lstStyle/>
          <a:p>
            <a:r>
              <a:rPr lang="en-US" dirty="0"/>
              <a:t>Materials</a:t>
            </a:r>
          </a:p>
        </p:txBody>
      </p:sp>
      <p:sp>
        <p:nvSpPr>
          <p:cNvPr id="2" name="Content Placeholder 1">
            <a:extLst>
              <a:ext uri="{FF2B5EF4-FFF2-40B4-BE49-F238E27FC236}">
                <a16:creationId xmlns:a16="http://schemas.microsoft.com/office/drawing/2014/main" id="{08D1C38D-60C5-634D-9ADD-A4AFA5011478}"/>
              </a:ext>
            </a:extLst>
          </p:cNvPr>
          <p:cNvSpPr>
            <a:spLocks noGrp="1"/>
          </p:cNvSpPr>
          <p:nvPr>
            <p:ph idx="1"/>
          </p:nvPr>
        </p:nvSpPr>
        <p:spPr/>
        <p:txBody>
          <a:bodyPr/>
          <a:lstStyle/>
          <a:p>
            <a:pPr marL="0" indent="0">
              <a:buNone/>
            </a:pPr>
            <a:r>
              <a:rPr lang="en-US" dirty="0"/>
              <a:t>Handout Packet</a:t>
            </a:r>
          </a:p>
          <a:p>
            <a:pPr marL="0" indent="0">
              <a:buNone/>
            </a:pPr>
            <a:r>
              <a:rPr lang="en-US" dirty="0"/>
              <a:t>	#1: Youth Engagement Survey</a:t>
            </a:r>
          </a:p>
          <a:p>
            <a:pPr marL="0" indent="0">
              <a:buNone/>
            </a:pPr>
            <a:r>
              <a:rPr lang="en-US" dirty="0"/>
              <a:t>	#2: Levels of Youth Engagement</a:t>
            </a:r>
          </a:p>
          <a:p>
            <a:pPr marL="0" indent="0">
              <a:buNone/>
            </a:pPr>
            <a:r>
              <a:rPr lang="en-US" dirty="0"/>
              <a:t>	#3: “Don’t Say No!’’ Challenge</a:t>
            </a:r>
          </a:p>
          <a:p>
            <a:pPr marL="0" indent="0">
              <a:buNone/>
            </a:pPr>
            <a:r>
              <a:rPr lang="en-US" dirty="0"/>
              <a:t>	#4: Engaging Youth — Next Steps</a:t>
            </a:r>
          </a:p>
          <a:p>
            <a:pPr marL="0" indent="0">
              <a:buNone/>
            </a:pPr>
            <a:r>
              <a:rPr lang="en-US" dirty="0"/>
              <a:t>	#5: Additional Resources</a:t>
            </a:r>
          </a:p>
        </p:txBody>
      </p:sp>
    </p:spTree>
    <p:extLst>
      <p:ext uri="{BB962C8B-B14F-4D97-AF65-F5344CB8AC3E}">
        <p14:creationId xmlns:p14="http://schemas.microsoft.com/office/powerpoint/2010/main" val="2428522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DFA128-E80B-B542-B529-ECA64629FBCC}"/>
              </a:ext>
            </a:extLst>
          </p:cNvPr>
          <p:cNvPicPr>
            <a:picLocks noChangeAspect="1"/>
          </p:cNvPicPr>
          <p:nvPr/>
        </p:nvPicPr>
        <p:blipFill>
          <a:blip r:embed="rId3"/>
          <a:stretch>
            <a:fillRect/>
          </a:stretch>
        </p:blipFill>
        <p:spPr>
          <a:xfrm>
            <a:off x="6359600" y="0"/>
            <a:ext cx="5569163" cy="6741053"/>
          </a:xfrm>
          <a:prstGeom prst="rect">
            <a:avLst/>
          </a:prstGeom>
        </p:spPr>
      </p:pic>
      <p:sp>
        <p:nvSpPr>
          <p:cNvPr id="7" name="Title 6">
            <a:extLst>
              <a:ext uri="{FF2B5EF4-FFF2-40B4-BE49-F238E27FC236}">
                <a16:creationId xmlns:a16="http://schemas.microsoft.com/office/drawing/2014/main" id="{59AB3171-BBA3-8A4B-A09B-497C1B8931B2}"/>
              </a:ext>
            </a:extLst>
          </p:cNvPr>
          <p:cNvSpPr>
            <a:spLocks noGrp="1"/>
          </p:cNvSpPr>
          <p:nvPr>
            <p:ph type="title"/>
          </p:nvPr>
        </p:nvSpPr>
        <p:spPr/>
        <p:txBody>
          <a:bodyPr>
            <a:normAutofit fontScale="90000"/>
          </a:bodyPr>
          <a:lstStyle/>
          <a:p>
            <a:r>
              <a:rPr lang="en-US" dirty="0"/>
              <a:t>Youth as Partners and Change Agents</a:t>
            </a:r>
          </a:p>
        </p:txBody>
      </p:sp>
    </p:spTree>
    <p:extLst>
      <p:ext uri="{BB962C8B-B14F-4D97-AF65-F5344CB8AC3E}">
        <p14:creationId xmlns:p14="http://schemas.microsoft.com/office/powerpoint/2010/main" val="2644144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F836CE-027D-F142-AD6B-8519C0EA9E66}"/>
              </a:ext>
            </a:extLst>
          </p:cNvPr>
          <p:cNvSpPr>
            <a:spLocks noGrp="1"/>
          </p:cNvSpPr>
          <p:nvPr>
            <p:ph idx="1"/>
          </p:nvPr>
        </p:nvSpPr>
        <p:spPr/>
        <p:txBody>
          <a:bodyPr>
            <a:normAutofit lnSpcReduction="10000"/>
          </a:bodyPr>
          <a:lstStyle/>
          <a:p>
            <a:pPr marL="0" indent="0">
              <a:buNone/>
            </a:pPr>
            <a:r>
              <a:rPr lang="en-US" dirty="0"/>
              <a:t>“The process through which young people engage in and influence the issues and institutions that impact their lives.’’</a:t>
            </a:r>
          </a:p>
          <a:p>
            <a:endParaRPr lang="en-US" dirty="0"/>
          </a:p>
          <a:p>
            <a:pPr marL="0" indent="0">
              <a:buNone/>
            </a:pPr>
            <a:r>
              <a:rPr lang="en-US" dirty="0"/>
              <a:t>“When adults ask kids what they think or what they need and when we get to help decide stuff.’’</a:t>
            </a:r>
          </a:p>
          <a:p>
            <a:endParaRPr lang="en-US" dirty="0"/>
          </a:p>
          <a:p>
            <a:pPr marL="0" indent="0">
              <a:buNone/>
            </a:pPr>
            <a:r>
              <a:rPr lang="en-US" dirty="0"/>
              <a:t>“When power and credibility are given to students in making decisions and acting on needs without age discrimination.’’</a:t>
            </a:r>
          </a:p>
          <a:p>
            <a:endParaRPr lang="en-US" dirty="0"/>
          </a:p>
        </p:txBody>
      </p:sp>
      <p:sp>
        <p:nvSpPr>
          <p:cNvPr id="7" name="Title 6">
            <a:extLst>
              <a:ext uri="{FF2B5EF4-FFF2-40B4-BE49-F238E27FC236}">
                <a16:creationId xmlns:a16="http://schemas.microsoft.com/office/drawing/2014/main" id="{9D1AB8F2-772F-594D-B5D6-F8C7FE17226B}"/>
              </a:ext>
            </a:extLst>
          </p:cNvPr>
          <p:cNvSpPr>
            <a:spLocks noGrp="1"/>
          </p:cNvSpPr>
          <p:nvPr>
            <p:ph type="title"/>
          </p:nvPr>
        </p:nvSpPr>
        <p:spPr/>
        <p:txBody>
          <a:bodyPr/>
          <a:lstStyle/>
          <a:p>
            <a:r>
              <a:rPr lang="en-US" dirty="0"/>
              <a:t>Youth Engagement Is . . . </a:t>
            </a:r>
          </a:p>
        </p:txBody>
      </p:sp>
    </p:spTree>
    <p:extLst>
      <p:ext uri="{BB962C8B-B14F-4D97-AF65-F5344CB8AC3E}">
        <p14:creationId xmlns:p14="http://schemas.microsoft.com/office/powerpoint/2010/main" val="1913923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5B898EF-1689-5A48-AA71-AE8F9C21DCD3}"/>
              </a:ext>
            </a:extLst>
          </p:cNvPr>
          <p:cNvSpPr>
            <a:spLocks noGrp="1"/>
          </p:cNvSpPr>
          <p:nvPr>
            <p:ph type="title"/>
          </p:nvPr>
        </p:nvSpPr>
        <p:spPr/>
        <p:txBody>
          <a:bodyPr>
            <a:normAutofit fontScale="90000"/>
          </a:bodyPr>
          <a:lstStyle/>
          <a:p>
            <a:r>
              <a:rPr lang="en-US" dirty="0"/>
              <a:t>Why is Youth Engagement Important?</a:t>
            </a:r>
          </a:p>
        </p:txBody>
      </p:sp>
      <p:sp>
        <p:nvSpPr>
          <p:cNvPr id="4" name="Content Placeholder 3">
            <a:extLst>
              <a:ext uri="{FF2B5EF4-FFF2-40B4-BE49-F238E27FC236}">
                <a16:creationId xmlns:a16="http://schemas.microsoft.com/office/drawing/2014/main" id="{031BF661-FC17-784A-99D7-853B7D1199AA}"/>
              </a:ext>
            </a:extLst>
          </p:cNvPr>
          <p:cNvSpPr>
            <a:spLocks noGrp="1"/>
          </p:cNvSpPr>
          <p:nvPr>
            <p:ph idx="10"/>
          </p:nvPr>
        </p:nvSpPr>
        <p:spPr>
          <a:xfrm>
            <a:off x="6419461" y="524933"/>
            <a:ext cx="5598368" cy="5974166"/>
          </a:xfrm>
        </p:spPr>
        <p:txBody>
          <a:bodyPr>
            <a:normAutofit fontScale="77500" lnSpcReduction="20000"/>
          </a:bodyPr>
          <a:lstStyle/>
          <a:p>
            <a:pPr marL="12700" indent="0">
              <a:buSzPct val="105000"/>
              <a:buNone/>
            </a:pPr>
            <a:r>
              <a:rPr lang="en-US" sz="4600" b="1" dirty="0"/>
              <a:t>For Youth</a:t>
            </a:r>
          </a:p>
          <a:p>
            <a:pPr marL="293688" indent="-293688">
              <a:buSzPct val="105000"/>
            </a:pPr>
            <a:r>
              <a:rPr lang="en-US" dirty="0"/>
              <a:t>Allows youth to serve as experts</a:t>
            </a:r>
          </a:p>
          <a:p>
            <a:pPr marL="293688" indent="-293688">
              <a:buSzPct val="105000"/>
            </a:pPr>
            <a:r>
              <a:rPr lang="en-US" dirty="0"/>
              <a:t>Builds skills, confidence and connectedness</a:t>
            </a:r>
          </a:p>
          <a:p>
            <a:pPr marL="0" indent="0">
              <a:buSzPct val="105000"/>
              <a:buNone/>
            </a:pPr>
            <a:endParaRPr lang="en-US" sz="2000" dirty="0"/>
          </a:p>
          <a:p>
            <a:pPr marL="293688" indent="-293688">
              <a:buSzPct val="105000"/>
              <a:buNone/>
            </a:pPr>
            <a:r>
              <a:rPr lang="en-US" sz="4600" b="1" dirty="0"/>
              <a:t>For Adults</a:t>
            </a:r>
          </a:p>
          <a:p>
            <a:pPr marL="293688" indent="-293688">
              <a:buSzPct val="105000"/>
            </a:pPr>
            <a:r>
              <a:rPr lang="en-US" dirty="0"/>
              <a:t>Helps them gain new perspectives and energy</a:t>
            </a:r>
          </a:p>
          <a:p>
            <a:pPr marL="0" indent="0">
              <a:buSzPct val="105000"/>
              <a:buNone/>
            </a:pPr>
            <a:endParaRPr lang="en-US" sz="2000" dirty="0"/>
          </a:p>
          <a:p>
            <a:pPr marL="293688" indent="-293688">
              <a:buSzPct val="105000"/>
              <a:buNone/>
            </a:pPr>
            <a:r>
              <a:rPr lang="en-US" sz="4600" b="1" dirty="0"/>
              <a:t>For Schools</a:t>
            </a:r>
          </a:p>
          <a:p>
            <a:pPr marL="293688" indent="-293688">
              <a:buSzPct val="105000"/>
            </a:pPr>
            <a:r>
              <a:rPr lang="en-US" dirty="0"/>
              <a:t>Enables them to become more effective in serving youth</a:t>
            </a:r>
          </a:p>
          <a:p>
            <a:pPr marL="293688" indent="-293688">
              <a:buSzPct val="105000"/>
            </a:pPr>
            <a:endParaRPr lang="en-US" sz="2000" dirty="0"/>
          </a:p>
          <a:p>
            <a:pPr marL="293688" indent="-293688">
              <a:buSzPct val="105000"/>
              <a:buNone/>
            </a:pPr>
            <a:r>
              <a:rPr lang="en-US" sz="4600" b="1" dirty="0"/>
              <a:t>For Communities</a:t>
            </a:r>
          </a:p>
          <a:p>
            <a:pPr marL="293688" indent="-293688">
              <a:buSzPct val="105000"/>
            </a:pPr>
            <a:r>
              <a:rPr lang="en-US" dirty="0"/>
              <a:t>Sends message of the value of youth</a:t>
            </a:r>
          </a:p>
        </p:txBody>
      </p:sp>
    </p:spTree>
    <p:extLst>
      <p:ext uri="{BB962C8B-B14F-4D97-AF65-F5344CB8AC3E}">
        <p14:creationId xmlns:p14="http://schemas.microsoft.com/office/powerpoint/2010/main" val="3675134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AB997E4-8171-DB45-B463-3978071A7E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29316" y="166715"/>
            <a:ext cx="9462684" cy="6160957"/>
          </a:xfrm>
          <a:prstGeom prst="rect">
            <a:avLst/>
          </a:prstGeom>
        </p:spPr>
      </p:pic>
      <p:sp>
        <p:nvSpPr>
          <p:cNvPr id="4" name="Oval Callout 3">
            <a:extLst>
              <a:ext uri="{FF2B5EF4-FFF2-40B4-BE49-F238E27FC236}">
                <a16:creationId xmlns:a16="http://schemas.microsoft.com/office/drawing/2014/main" id="{A9465040-0F05-2543-91E6-6BC1337555F9}"/>
              </a:ext>
            </a:extLst>
          </p:cNvPr>
          <p:cNvSpPr/>
          <p:nvPr/>
        </p:nvSpPr>
        <p:spPr>
          <a:xfrm>
            <a:off x="228600" y="2659355"/>
            <a:ext cx="4322618" cy="2120463"/>
          </a:xfrm>
          <a:prstGeom prst="wedgeEllipseCallout">
            <a:avLst>
              <a:gd name="adj1" fmla="val 32613"/>
              <a:gd name="adj2" fmla="val -14007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F9E5FF2-0697-E446-B0B8-9BEE6B6C3CF3}"/>
              </a:ext>
            </a:extLst>
          </p:cNvPr>
          <p:cNvSpPr/>
          <p:nvPr/>
        </p:nvSpPr>
        <p:spPr>
          <a:xfrm>
            <a:off x="0" y="3224189"/>
            <a:ext cx="4384964" cy="1015663"/>
          </a:xfrm>
          <a:prstGeom prst="rect">
            <a:avLst/>
          </a:prstGeom>
        </p:spPr>
        <p:txBody>
          <a:bodyPr wrap="square">
            <a:spAutoFit/>
          </a:bodyPr>
          <a:lstStyle/>
          <a:p>
            <a:pPr lvl="1">
              <a:buSzPct val="105000"/>
            </a:pPr>
            <a:r>
              <a:rPr lang="en-US" sz="3000" dirty="0">
                <a:solidFill>
                  <a:schemeClr val="bg1"/>
                </a:solidFill>
                <a:latin typeface="Arial Narrow" panose="020B0604020202020204" pitchFamily="34" charset="0"/>
                <a:cs typeface="Arial Narrow" panose="020B0604020202020204" pitchFamily="34" charset="0"/>
              </a:rPr>
              <a:t>✓ Check your current level</a:t>
            </a:r>
          </a:p>
          <a:p>
            <a:pPr lvl="1">
              <a:buSzPct val="105000"/>
            </a:pPr>
            <a:r>
              <a:rPr lang="en-US" sz="3000" dirty="0">
                <a:solidFill>
                  <a:schemeClr val="bg1"/>
                </a:solidFill>
                <a:latin typeface="Arial Narrow" panose="020B0604020202020204" pitchFamily="34" charset="0"/>
                <a:cs typeface="Arial Narrow" panose="020B0604020202020204" pitchFamily="34" charset="0"/>
              </a:rPr>
              <a:t> *  Asterisk your goal </a:t>
            </a:r>
          </a:p>
        </p:txBody>
      </p:sp>
      <p:sp>
        <p:nvSpPr>
          <p:cNvPr id="9" name="Rectangle 8">
            <a:extLst>
              <a:ext uri="{FF2B5EF4-FFF2-40B4-BE49-F238E27FC236}">
                <a16:creationId xmlns:a16="http://schemas.microsoft.com/office/drawing/2014/main" id="{6DD54F88-9085-5A4D-970F-EBD59BC04DE9}"/>
              </a:ext>
            </a:extLst>
          </p:cNvPr>
          <p:cNvSpPr/>
          <p:nvPr/>
        </p:nvSpPr>
        <p:spPr>
          <a:xfrm>
            <a:off x="2895600" y="6327672"/>
            <a:ext cx="4191000" cy="323165"/>
          </a:xfrm>
          <a:prstGeom prst="rect">
            <a:avLst/>
          </a:prstGeom>
        </p:spPr>
        <p:txBody>
          <a:bodyPr wrap="square">
            <a:spAutoFit/>
          </a:bodyPr>
          <a:lstStyle/>
          <a:p>
            <a:pPr>
              <a:buSzPct val="105000"/>
            </a:pPr>
            <a:r>
              <a:rPr lang="en-US" sz="1500" dirty="0">
                <a:solidFill>
                  <a:schemeClr val="accent3">
                    <a:lumMod val="50000"/>
                  </a:schemeClr>
                </a:solidFill>
                <a:latin typeface="Arial Narrow" panose="020B0604020202020204" pitchFamily="34" charset="0"/>
                <a:cs typeface="Arial Narrow" panose="020B0604020202020204" pitchFamily="34" charset="0"/>
              </a:rPr>
              <a:t>Adapted from works by J. Nowicki and R. Hart.</a:t>
            </a:r>
          </a:p>
        </p:txBody>
      </p:sp>
    </p:spTree>
    <p:extLst>
      <p:ext uri="{BB962C8B-B14F-4D97-AF65-F5344CB8AC3E}">
        <p14:creationId xmlns:p14="http://schemas.microsoft.com/office/powerpoint/2010/main" val="3122662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FB989A5-355F-7D4D-8548-A7FF62B94BAB}"/>
              </a:ext>
            </a:extLst>
          </p:cNvPr>
          <p:cNvSpPr>
            <a:spLocks noGrp="1"/>
          </p:cNvSpPr>
          <p:nvPr>
            <p:ph type="title"/>
          </p:nvPr>
        </p:nvSpPr>
        <p:spPr/>
        <p:txBody>
          <a:bodyPr/>
          <a:lstStyle/>
          <a:p>
            <a:r>
              <a:rPr lang="en-US" dirty="0"/>
              <a:t>Processing</a:t>
            </a:r>
          </a:p>
        </p:txBody>
      </p:sp>
      <p:sp>
        <p:nvSpPr>
          <p:cNvPr id="3" name="Content Placeholder 2">
            <a:extLst>
              <a:ext uri="{FF2B5EF4-FFF2-40B4-BE49-F238E27FC236}">
                <a16:creationId xmlns:a16="http://schemas.microsoft.com/office/drawing/2014/main" id="{5347428B-C65E-524B-BDCE-424C8F715BFC}"/>
              </a:ext>
            </a:extLst>
          </p:cNvPr>
          <p:cNvSpPr>
            <a:spLocks noGrp="1"/>
          </p:cNvSpPr>
          <p:nvPr>
            <p:ph idx="10"/>
          </p:nvPr>
        </p:nvSpPr>
        <p:spPr/>
        <p:txBody>
          <a:bodyPr/>
          <a:lstStyle/>
          <a:p>
            <a:pPr marL="0" indent="0">
              <a:buNone/>
            </a:pPr>
            <a:r>
              <a:rPr lang="en-US" dirty="0"/>
              <a:t>Why did you select the level? What specific examples of youth engagement can you share that support your level?</a:t>
            </a:r>
          </a:p>
          <a:p>
            <a:pPr marL="0" indent="0">
              <a:buNone/>
            </a:pPr>
            <a:endParaRPr lang="en-US" dirty="0"/>
          </a:p>
          <a:p>
            <a:pPr marL="0" indent="0">
              <a:buNone/>
            </a:pPr>
            <a:r>
              <a:rPr lang="en-US" dirty="0"/>
              <a:t>What level do you aspire to? What steps would you take to get there?</a:t>
            </a:r>
          </a:p>
        </p:txBody>
      </p:sp>
    </p:spTree>
    <p:extLst>
      <p:ext uri="{BB962C8B-B14F-4D97-AF65-F5344CB8AC3E}">
        <p14:creationId xmlns:p14="http://schemas.microsoft.com/office/powerpoint/2010/main" val="3162265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610885-DE20-1645-8D68-1836722C8F4F}"/>
              </a:ext>
            </a:extLst>
          </p:cNvPr>
          <p:cNvSpPr>
            <a:spLocks noGrp="1"/>
          </p:cNvSpPr>
          <p:nvPr>
            <p:ph idx="1"/>
          </p:nvPr>
        </p:nvSpPr>
        <p:spPr>
          <a:xfrm>
            <a:off x="609602" y="2310308"/>
            <a:ext cx="5936672" cy="4360656"/>
          </a:xfrm>
        </p:spPr>
        <p:txBody>
          <a:bodyPr/>
          <a:lstStyle/>
          <a:p>
            <a:pPr marL="0" indent="0">
              <a:buNone/>
            </a:pPr>
            <a:r>
              <a:rPr lang="en-US" b="1" dirty="0"/>
              <a:t>Equity in Youth Engagement</a:t>
            </a:r>
          </a:p>
          <a:p>
            <a:r>
              <a:rPr lang="en-US" b="1" dirty="0"/>
              <a:t> </a:t>
            </a:r>
            <a:r>
              <a:rPr lang="en-US" dirty="0"/>
              <a:t>Fair and just inclusion</a:t>
            </a:r>
          </a:p>
          <a:p>
            <a:r>
              <a:rPr lang="en-US" dirty="0"/>
              <a:t> Removing barriers</a:t>
            </a:r>
          </a:p>
          <a:p>
            <a:r>
              <a:rPr lang="en-US" dirty="0"/>
              <a:t>Hearing and including the silenced voice</a:t>
            </a:r>
          </a:p>
          <a:p>
            <a:pPr marL="0" indent="0">
              <a:buNone/>
            </a:pPr>
            <a:endParaRPr lang="en-US" dirty="0"/>
          </a:p>
        </p:txBody>
      </p:sp>
      <p:sp>
        <p:nvSpPr>
          <p:cNvPr id="6" name="Title 5">
            <a:extLst>
              <a:ext uri="{FF2B5EF4-FFF2-40B4-BE49-F238E27FC236}">
                <a16:creationId xmlns:a16="http://schemas.microsoft.com/office/drawing/2014/main" id="{2AFD9B04-5FE3-764C-9ED7-119DBE152175}"/>
              </a:ext>
            </a:extLst>
          </p:cNvPr>
          <p:cNvSpPr>
            <a:spLocks noGrp="1"/>
          </p:cNvSpPr>
          <p:nvPr>
            <p:ph type="title"/>
          </p:nvPr>
        </p:nvSpPr>
        <p:spPr/>
        <p:txBody>
          <a:bodyPr/>
          <a:lstStyle/>
          <a:p>
            <a:r>
              <a:rPr lang="en-US" dirty="0"/>
              <a:t>Equity </a:t>
            </a:r>
          </a:p>
        </p:txBody>
      </p:sp>
      <p:pic>
        <p:nvPicPr>
          <p:cNvPr id="8" name="Picture 7" descr="IMG_4759.JPG">
            <a:extLst>
              <a:ext uri="{FF2B5EF4-FFF2-40B4-BE49-F238E27FC236}">
                <a16:creationId xmlns:a16="http://schemas.microsoft.com/office/drawing/2014/main" id="{4AAA5209-05FA-444A-B0BD-07ECE52B66D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39788" y="1953491"/>
            <a:ext cx="5152212" cy="4904509"/>
          </a:xfrm>
          <a:prstGeom prst="rect">
            <a:avLst/>
          </a:prstGeom>
        </p:spPr>
      </p:pic>
    </p:spTree>
    <p:extLst>
      <p:ext uri="{BB962C8B-B14F-4D97-AF65-F5344CB8AC3E}">
        <p14:creationId xmlns:p14="http://schemas.microsoft.com/office/powerpoint/2010/main" val="302290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01242EC-A332-BC43-B50E-B27658AF03D9}"/>
              </a:ext>
            </a:extLst>
          </p:cNvPr>
          <p:cNvSpPr>
            <a:spLocks noGrp="1"/>
          </p:cNvSpPr>
          <p:nvPr>
            <p:ph type="title"/>
          </p:nvPr>
        </p:nvSpPr>
        <p:spPr>
          <a:xfrm>
            <a:off x="679669" y="2849234"/>
            <a:ext cx="4889858" cy="1325563"/>
          </a:xfrm>
        </p:spPr>
        <p:txBody>
          <a:bodyPr>
            <a:normAutofit fontScale="90000"/>
          </a:bodyPr>
          <a:lstStyle/>
          <a:p>
            <a:r>
              <a:rPr lang="en-US" sz="4900" dirty="0"/>
              <a:t>Age-Appropriate Strategies</a:t>
            </a:r>
            <a:br>
              <a:rPr lang="en-US" dirty="0"/>
            </a:br>
            <a:br>
              <a:rPr lang="en-US" sz="2200" dirty="0"/>
            </a:br>
            <a:r>
              <a:rPr lang="en-US" b="0" dirty="0"/>
              <a:t>Youth of ALL Ages can be Engaged</a:t>
            </a:r>
            <a:endParaRPr lang="en-US" b="0" i="1" dirty="0"/>
          </a:p>
        </p:txBody>
      </p:sp>
      <p:pic>
        <p:nvPicPr>
          <p:cNvPr id="6" name="Picture 5">
            <a:extLst>
              <a:ext uri="{FF2B5EF4-FFF2-40B4-BE49-F238E27FC236}">
                <a16:creationId xmlns:a16="http://schemas.microsoft.com/office/drawing/2014/main" id="{73F8EBE5-C875-3645-80C9-41E04B6AF18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597"/>
          <a:stretch/>
        </p:blipFill>
        <p:spPr>
          <a:xfrm>
            <a:off x="6026727" y="0"/>
            <a:ext cx="6165273" cy="6858000"/>
          </a:xfrm>
          <a:prstGeom prst="rect">
            <a:avLst/>
          </a:prstGeom>
        </p:spPr>
      </p:pic>
    </p:spTree>
    <p:extLst>
      <p:ext uri="{BB962C8B-B14F-4D97-AF65-F5344CB8AC3E}">
        <p14:creationId xmlns:p14="http://schemas.microsoft.com/office/powerpoint/2010/main" val="1709682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71A199F-B1E3-094B-9402-B79BE5EF5E70}"/>
              </a:ext>
            </a:extLst>
          </p:cNvPr>
          <p:cNvSpPr>
            <a:spLocks noGrp="1"/>
          </p:cNvSpPr>
          <p:nvPr>
            <p:ph idx="10"/>
          </p:nvPr>
        </p:nvSpPr>
        <p:spPr>
          <a:xfrm>
            <a:off x="409505" y="426634"/>
            <a:ext cx="5367840" cy="5974166"/>
          </a:xfrm>
        </p:spPr>
        <p:txBody>
          <a:bodyPr>
            <a:normAutofit/>
          </a:bodyPr>
          <a:lstStyle/>
          <a:p>
            <a:pPr marL="0" indent="0">
              <a:buNone/>
            </a:pPr>
            <a:r>
              <a:rPr lang="en-US" sz="4800" b="1" dirty="0">
                <a:solidFill>
                  <a:schemeClr val="bg1"/>
                </a:solidFill>
              </a:rPr>
              <a:t>Engaging K – 5 </a:t>
            </a:r>
          </a:p>
          <a:p>
            <a:r>
              <a:rPr lang="en-US" sz="3400" dirty="0">
                <a:solidFill>
                  <a:schemeClr val="bg1"/>
                </a:solidFill>
              </a:rPr>
              <a:t> Blacksburg Primary Change Agents (K‒2) Healthy Cats Market </a:t>
            </a:r>
          </a:p>
          <a:p>
            <a:r>
              <a:rPr lang="en-US" sz="3400" dirty="0">
                <a:solidFill>
                  <a:schemeClr val="bg1"/>
                </a:solidFill>
              </a:rPr>
              <a:t> Limestone Central Elementary and Northwest Elementary advocated for more recess</a:t>
            </a:r>
          </a:p>
          <a:p>
            <a:r>
              <a:rPr lang="en-US" sz="3400" dirty="0">
                <a:solidFill>
                  <a:schemeClr val="bg1"/>
                </a:solidFill>
              </a:rPr>
              <a:t> BD Lee Elementary designed morning exercise program called B.D. Lee </a:t>
            </a:r>
            <a:r>
              <a:rPr lang="en-US" sz="3400" dirty="0" err="1">
                <a:solidFill>
                  <a:schemeClr val="bg1"/>
                </a:solidFill>
              </a:rPr>
              <a:t>KickStart</a:t>
            </a:r>
            <a:endParaRPr lang="en-US" sz="3400" dirty="0">
              <a:solidFill>
                <a:schemeClr val="bg1"/>
              </a:solidFill>
            </a:endParaRPr>
          </a:p>
        </p:txBody>
      </p:sp>
      <p:pic>
        <p:nvPicPr>
          <p:cNvPr id="8" name="Picture 7">
            <a:extLst>
              <a:ext uri="{FF2B5EF4-FFF2-40B4-BE49-F238E27FC236}">
                <a16:creationId xmlns:a16="http://schemas.microsoft.com/office/drawing/2014/main" id="{A862B52E-0C3E-E94B-90E4-F1BFAF331AEF}"/>
              </a:ext>
            </a:extLst>
          </p:cNvPr>
          <p:cNvPicPr>
            <a:picLocks noChangeAspect="1"/>
          </p:cNvPicPr>
          <p:nvPr/>
        </p:nvPicPr>
        <p:blipFill>
          <a:blip r:embed="rId3"/>
          <a:stretch>
            <a:fillRect/>
          </a:stretch>
        </p:blipFill>
        <p:spPr>
          <a:xfrm>
            <a:off x="6059424" y="0"/>
            <a:ext cx="6132576" cy="6858000"/>
          </a:xfrm>
          <a:prstGeom prst="rect">
            <a:avLst/>
          </a:prstGeom>
        </p:spPr>
      </p:pic>
    </p:spTree>
    <p:extLst>
      <p:ext uri="{BB962C8B-B14F-4D97-AF65-F5344CB8AC3E}">
        <p14:creationId xmlns:p14="http://schemas.microsoft.com/office/powerpoint/2010/main" val="1237341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38AB25F-6388-644C-9D36-E705DAFD951F}"/>
              </a:ext>
            </a:extLst>
          </p:cNvPr>
          <p:cNvSpPr>
            <a:spLocks noGrp="1"/>
          </p:cNvSpPr>
          <p:nvPr>
            <p:ph idx="10"/>
          </p:nvPr>
        </p:nvSpPr>
        <p:spPr>
          <a:xfrm>
            <a:off x="564725" y="608060"/>
            <a:ext cx="5254183" cy="5974166"/>
          </a:xfrm>
        </p:spPr>
        <p:txBody>
          <a:bodyPr/>
          <a:lstStyle/>
          <a:p>
            <a:pPr marL="0" indent="0">
              <a:buNone/>
            </a:pPr>
            <a:r>
              <a:rPr lang="en-US" sz="4800" b="1" dirty="0">
                <a:solidFill>
                  <a:schemeClr val="bg1"/>
                </a:solidFill>
              </a:rPr>
              <a:t>Engaging 6 – 8 </a:t>
            </a:r>
          </a:p>
          <a:p>
            <a:r>
              <a:rPr lang="en-US" dirty="0">
                <a:solidFill>
                  <a:schemeClr val="bg1"/>
                </a:solidFill>
              </a:rPr>
              <a:t>Gaffney Middle — recess equipment to encourage more activity</a:t>
            </a:r>
          </a:p>
          <a:p>
            <a:r>
              <a:rPr lang="en-US" dirty="0">
                <a:solidFill>
                  <a:schemeClr val="bg1"/>
                </a:solidFill>
              </a:rPr>
              <a:t>Ewing Middle — school garden </a:t>
            </a:r>
          </a:p>
          <a:p>
            <a:r>
              <a:rPr lang="en-US" dirty="0">
                <a:solidFill>
                  <a:schemeClr val="bg1"/>
                </a:solidFill>
              </a:rPr>
              <a:t>Blacksburg Middle — classroom physical activity</a:t>
            </a:r>
          </a:p>
        </p:txBody>
      </p:sp>
      <p:pic>
        <p:nvPicPr>
          <p:cNvPr id="8" name="Picture 7">
            <a:extLst>
              <a:ext uri="{FF2B5EF4-FFF2-40B4-BE49-F238E27FC236}">
                <a16:creationId xmlns:a16="http://schemas.microsoft.com/office/drawing/2014/main" id="{6341D6FE-4CD1-EF4A-B58F-7DDE597173A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68290" y="0"/>
            <a:ext cx="6123710" cy="6858000"/>
          </a:xfrm>
          <a:prstGeom prst="rect">
            <a:avLst/>
          </a:prstGeom>
        </p:spPr>
      </p:pic>
    </p:spTree>
    <p:extLst>
      <p:ext uri="{BB962C8B-B14F-4D97-AF65-F5344CB8AC3E}">
        <p14:creationId xmlns:p14="http://schemas.microsoft.com/office/powerpoint/2010/main" val="18382938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E55378-8360-0E47-A77A-3C1BF295041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89073" y="0"/>
            <a:ext cx="6102927" cy="6858001"/>
          </a:xfrm>
          <a:prstGeom prst="rect">
            <a:avLst/>
          </a:prstGeom>
        </p:spPr>
      </p:pic>
      <p:sp>
        <p:nvSpPr>
          <p:cNvPr id="6" name="Content Placeholder 5">
            <a:extLst>
              <a:ext uri="{FF2B5EF4-FFF2-40B4-BE49-F238E27FC236}">
                <a16:creationId xmlns:a16="http://schemas.microsoft.com/office/drawing/2014/main" id="{EEC82C99-2D94-F341-AF97-E374EABD78BF}"/>
              </a:ext>
            </a:extLst>
          </p:cNvPr>
          <p:cNvSpPr>
            <a:spLocks noGrp="1"/>
          </p:cNvSpPr>
          <p:nvPr>
            <p:ph idx="10"/>
          </p:nvPr>
        </p:nvSpPr>
        <p:spPr>
          <a:xfrm>
            <a:off x="623454" y="691186"/>
            <a:ext cx="5029200" cy="5974166"/>
          </a:xfrm>
        </p:spPr>
        <p:txBody>
          <a:bodyPr/>
          <a:lstStyle/>
          <a:p>
            <a:pPr marL="0" indent="0">
              <a:buNone/>
            </a:pPr>
            <a:r>
              <a:rPr lang="en-US" sz="4800" b="1" dirty="0">
                <a:solidFill>
                  <a:schemeClr val="bg1"/>
                </a:solidFill>
              </a:rPr>
              <a:t>Engaging 9 – 12 </a:t>
            </a:r>
          </a:p>
          <a:p>
            <a:r>
              <a:rPr lang="en-US" dirty="0">
                <a:solidFill>
                  <a:schemeClr val="bg1"/>
                </a:solidFill>
              </a:rPr>
              <a:t>Blacksburg High ‒ overhaul of the lunch menu. </a:t>
            </a:r>
          </a:p>
          <a:p>
            <a:r>
              <a:rPr lang="en-US" dirty="0">
                <a:solidFill>
                  <a:schemeClr val="bg1"/>
                </a:solidFill>
              </a:rPr>
              <a:t>Gaffney High and Institute for Innovation ‒ healthy store</a:t>
            </a:r>
          </a:p>
          <a:p>
            <a:r>
              <a:rPr lang="en-US" dirty="0">
                <a:solidFill>
                  <a:schemeClr val="bg1"/>
                </a:solidFill>
              </a:rPr>
              <a:t>Gaffney High Students ‒ FIT2gether </a:t>
            </a:r>
          </a:p>
          <a:p>
            <a:endParaRPr lang="en-US" dirty="0"/>
          </a:p>
        </p:txBody>
      </p:sp>
    </p:spTree>
    <p:extLst>
      <p:ext uri="{BB962C8B-B14F-4D97-AF65-F5344CB8AC3E}">
        <p14:creationId xmlns:p14="http://schemas.microsoft.com/office/powerpoint/2010/main" val="1187656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3D7EC6-A5BC-6E49-81D2-505375BD802A}"/>
              </a:ext>
            </a:extLst>
          </p:cNvPr>
          <p:cNvSpPr>
            <a:spLocks noGrp="1"/>
          </p:cNvSpPr>
          <p:nvPr>
            <p:ph type="title"/>
          </p:nvPr>
        </p:nvSpPr>
        <p:spPr/>
        <p:txBody>
          <a:bodyPr/>
          <a:lstStyle/>
          <a:p>
            <a:r>
              <a:rPr lang="en-US" dirty="0"/>
              <a:t>What Works: Strategies for Success</a:t>
            </a:r>
          </a:p>
        </p:txBody>
      </p:sp>
      <p:sp>
        <p:nvSpPr>
          <p:cNvPr id="4" name="Content Placeholder 3">
            <a:extLst>
              <a:ext uri="{FF2B5EF4-FFF2-40B4-BE49-F238E27FC236}">
                <a16:creationId xmlns:a16="http://schemas.microsoft.com/office/drawing/2014/main" id="{E18AB548-152C-BF4C-BD4E-CF66A490FECD}"/>
              </a:ext>
            </a:extLst>
          </p:cNvPr>
          <p:cNvSpPr>
            <a:spLocks noGrp="1"/>
          </p:cNvSpPr>
          <p:nvPr>
            <p:ph idx="1"/>
          </p:nvPr>
        </p:nvSpPr>
        <p:spPr>
          <a:xfrm>
            <a:off x="838200" y="2308225"/>
            <a:ext cx="10861964" cy="4190874"/>
          </a:xfrm>
        </p:spPr>
        <p:txBody>
          <a:bodyPr/>
          <a:lstStyle/>
          <a:p>
            <a:r>
              <a:rPr lang="en-US" dirty="0"/>
              <a:t> Inclusion — engage the disengaged</a:t>
            </a:r>
          </a:p>
          <a:p>
            <a:r>
              <a:rPr lang="en-US" dirty="0"/>
              <a:t> Validation — safe space, youth-led meeting/gatherings, titles</a:t>
            </a:r>
          </a:p>
          <a:p>
            <a:r>
              <a:rPr lang="en-US" dirty="0"/>
              <a:t> Participation — real school work (School Health Index)</a:t>
            </a:r>
          </a:p>
          <a:p>
            <a:r>
              <a:rPr lang="en-US" dirty="0"/>
              <a:t> Training — both students and adults</a:t>
            </a:r>
          </a:p>
          <a:p>
            <a:r>
              <a:rPr lang="en-US" dirty="0"/>
              <a:t> Connecting — to learning and civic engagement</a:t>
            </a:r>
          </a:p>
          <a:p>
            <a:r>
              <a:rPr lang="en-US" dirty="0"/>
              <a:t> Recognition — celebrate and promote their work</a:t>
            </a:r>
          </a:p>
          <a:p>
            <a:pPr marL="0" indent="0">
              <a:buNone/>
            </a:pPr>
            <a:endParaRPr lang="en-US" dirty="0"/>
          </a:p>
        </p:txBody>
      </p:sp>
    </p:spTree>
    <p:extLst>
      <p:ext uri="{BB962C8B-B14F-4D97-AF65-F5344CB8AC3E}">
        <p14:creationId xmlns:p14="http://schemas.microsoft.com/office/powerpoint/2010/main" val="3707272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891C355-E4F9-FF40-BC9F-51EE0FEEF7DB}"/>
              </a:ext>
            </a:extLst>
          </p:cNvPr>
          <p:cNvSpPr>
            <a:spLocks noGrp="1"/>
          </p:cNvSpPr>
          <p:nvPr>
            <p:ph type="title"/>
          </p:nvPr>
        </p:nvSpPr>
        <p:spPr>
          <a:xfrm>
            <a:off x="679669" y="2701636"/>
            <a:ext cx="4711262" cy="1473161"/>
          </a:xfrm>
        </p:spPr>
        <p:txBody>
          <a:bodyPr>
            <a:normAutofit fontScale="90000"/>
          </a:bodyPr>
          <a:lstStyle/>
          <a:p>
            <a:r>
              <a:rPr lang="en-US" sz="5300" dirty="0"/>
              <a:t>Activity</a:t>
            </a:r>
            <a:br>
              <a:rPr lang="en-US" dirty="0"/>
            </a:br>
            <a:br>
              <a:rPr lang="en-US" sz="2200" dirty="0"/>
            </a:br>
            <a:r>
              <a:rPr lang="en-US" b="0" dirty="0"/>
              <a:t>“Don’t Say No!” Challenge</a:t>
            </a:r>
          </a:p>
        </p:txBody>
      </p:sp>
      <p:pic>
        <p:nvPicPr>
          <p:cNvPr id="7" name="Picture 6">
            <a:extLst>
              <a:ext uri="{FF2B5EF4-FFF2-40B4-BE49-F238E27FC236}">
                <a16:creationId xmlns:a16="http://schemas.microsoft.com/office/drawing/2014/main" id="{015382C4-90E8-6D4D-81BD-F14CC77CFA5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89368" y="727250"/>
            <a:ext cx="5811681" cy="5569529"/>
          </a:xfrm>
          <a:prstGeom prst="rect">
            <a:avLst/>
          </a:prstGeom>
        </p:spPr>
      </p:pic>
    </p:spTree>
    <p:extLst>
      <p:ext uri="{BB962C8B-B14F-4D97-AF65-F5344CB8AC3E}">
        <p14:creationId xmlns:p14="http://schemas.microsoft.com/office/powerpoint/2010/main" val="3237277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28A6CD-6530-5F46-A71C-5FD34F0C621F}"/>
              </a:ext>
            </a:extLst>
          </p:cNvPr>
          <p:cNvSpPr>
            <a:spLocks noGrp="1"/>
          </p:cNvSpPr>
          <p:nvPr>
            <p:ph type="title"/>
          </p:nvPr>
        </p:nvSpPr>
        <p:spPr/>
        <p:txBody>
          <a:bodyPr/>
          <a:lstStyle/>
          <a:p>
            <a:r>
              <a:rPr lang="en-US" dirty="0"/>
              <a:t>Review and Next Steps</a:t>
            </a:r>
          </a:p>
        </p:txBody>
      </p:sp>
      <p:sp>
        <p:nvSpPr>
          <p:cNvPr id="6" name="Content Placeholder 5">
            <a:extLst>
              <a:ext uri="{FF2B5EF4-FFF2-40B4-BE49-F238E27FC236}">
                <a16:creationId xmlns:a16="http://schemas.microsoft.com/office/drawing/2014/main" id="{274515B0-C011-4C4F-8955-7318DF360404}"/>
              </a:ext>
            </a:extLst>
          </p:cNvPr>
          <p:cNvSpPr>
            <a:spLocks noGrp="1"/>
          </p:cNvSpPr>
          <p:nvPr>
            <p:ph idx="1"/>
          </p:nvPr>
        </p:nvSpPr>
        <p:spPr/>
        <p:txBody>
          <a:bodyPr/>
          <a:lstStyle/>
          <a:p>
            <a:r>
              <a:rPr lang="en-US" dirty="0"/>
              <a:t> Youth engagement and its importance</a:t>
            </a:r>
          </a:p>
          <a:p>
            <a:r>
              <a:rPr lang="en-US" dirty="0"/>
              <a:t> Levels of youth engagement and authenticity</a:t>
            </a:r>
          </a:p>
          <a:p>
            <a:r>
              <a:rPr lang="en-US" dirty="0"/>
              <a:t> Age accommodating real-life examples</a:t>
            </a:r>
          </a:p>
          <a:p>
            <a:r>
              <a:rPr lang="en-US" dirty="0"/>
              <a:t> Strategies for success</a:t>
            </a:r>
          </a:p>
          <a:p>
            <a:endParaRPr lang="en-US" dirty="0"/>
          </a:p>
        </p:txBody>
      </p:sp>
    </p:spTree>
    <p:extLst>
      <p:ext uri="{BB962C8B-B14F-4D97-AF65-F5344CB8AC3E}">
        <p14:creationId xmlns:p14="http://schemas.microsoft.com/office/powerpoint/2010/main" val="1180252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86BE372-1D69-DD4D-A2C0-0A456B566725}"/>
              </a:ext>
            </a:extLst>
          </p:cNvPr>
          <p:cNvSpPr txBox="1"/>
          <p:nvPr/>
        </p:nvSpPr>
        <p:spPr>
          <a:xfrm>
            <a:off x="558799" y="1026194"/>
            <a:ext cx="5046133" cy="2800767"/>
          </a:xfrm>
          <a:prstGeom prst="rect">
            <a:avLst/>
          </a:prstGeom>
          <a:noFill/>
        </p:spPr>
        <p:txBody>
          <a:bodyPr wrap="square" rtlCol="0">
            <a:spAutoFit/>
          </a:bodyPr>
          <a:lstStyle/>
          <a:p>
            <a:pPr algn="ctr"/>
            <a:r>
              <a:rPr lang="en-US" sz="8800" b="1" dirty="0">
                <a:solidFill>
                  <a:schemeClr val="bg1"/>
                </a:solidFill>
                <a:latin typeface="Bookman Old Style" panose="02050604050505020204" pitchFamily="18" charset="0"/>
              </a:rPr>
              <a:t>Thank You!</a:t>
            </a:r>
          </a:p>
        </p:txBody>
      </p:sp>
      <p:sp>
        <p:nvSpPr>
          <p:cNvPr id="5" name="TextBox 4">
            <a:extLst>
              <a:ext uri="{FF2B5EF4-FFF2-40B4-BE49-F238E27FC236}">
                <a16:creationId xmlns:a16="http://schemas.microsoft.com/office/drawing/2014/main" id="{F242796E-01F3-744F-9810-7BA2E4B0C333}"/>
              </a:ext>
            </a:extLst>
          </p:cNvPr>
          <p:cNvSpPr txBox="1"/>
          <p:nvPr/>
        </p:nvSpPr>
        <p:spPr>
          <a:xfrm>
            <a:off x="3081865" y="5681870"/>
            <a:ext cx="2782957" cy="369332"/>
          </a:xfrm>
          <a:prstGeom prst="rect">
            <a:avLst/>
          </a:prstGeom>
          <a:noFill/>
        </p:spPr>
        <p:txBody>
          <a:bodyPr wrap="square" rtlCol="0">
            <a:spAutoFit/>
          </a:bodyPr>
          <a:lstStyle/>
          <a:p>
            <a:r>
              <a:rPr lang="en-US" dirty="0"/>
              <a:t>Trainer Contact Info HERE</a:t>
            </a:r>
          </a:p>
        </p:txBody>
      </p:sp>
    </p:spTree>
    <p:extLst>
      <p:ext uri="{BB962C8B-B14F-4D97-AF65-F5344CB8AC3E}">
        <p14:creationId xmlns:p14="http://schemas.microsoft.com/office/powerpoint/2010/main" val="30766267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9A09B35-C18F-E746-980D-08F0D3E3B453}"/>
              </a:ext>
            </a:extLst>
          </p:cNvPr>
          <p:cNvSpPr>
            <a:spLocks noGrp="1"/>
          </p:cNvSpPr>
          <p:nvPr>
            <p:ph idx="4294967295"/>
          </p:nvPr>
        </p:nvSpPr>
        <p:spPr>
          <a:xfrm>
            <a:off x="540327" y="2302933"/>
            <a:ext cx="11209713" cy="4555066"/>
          </a:xfrm>
        </p:spPr>
        <p:txBody>
          <a:bodyPr>
            <a:normAutofit fontScale="25000" lnSpcReduction="20000"/>
          </a:bodyPr>
          <a:lstStyle/>
          <a:p>
            <a:pPr marL="0" indent="0">
              <a:lnSpc>
                <a:spcPct val="120000"/>
              </a:lnSpc>
              <a:spcBef>
                <a:spcPts val="1200"/>
              </a:spcBef>
              <a:buNone/>
            </a:pPr>
            <a:r>
              <a:rPr lang="en-US" sz="6400" dirty="0">
                <a:solidFill>
                  <a:srgbClr val="000000"/>
                </a:solidFill>
              </a:rPr>
              <a:t>ACT for Youth Center for Community Action. (2019). What is youth engagement, really? Retrieved from  </a:t>
            </a:r>
            <a:r>
              <a:rPr lang="en-US" sz="6400" u="sng" dirty="0">
                <a:solidFill>
                  <a:srgbClr val="1E89A1"/>
                </a:solidFill>
                <a:latin typeface="Arial Narrow" panose="020B0604020202020204" pitchFamily="34" charset="0"/>
                <a:ea typeface="Calibri"/>
                <a:cs typeface="Arial Narrow" panose="020B0604020202020204" pitchFamily="34" charset="0"/>
                <a:sym typeface="Calibri"/>
                <a:hlinkClick r:id="rId3">
                  <a:extLst>
                    <a:ext uri="{A12FA001-AC4F-418D-AE19-62706E023703}">
                      <ahyp:hlinkClr xmlns:ahyp="http://schemas.microsoft.com/office/drawing/2018/hyperlinkcolor" val="tx"/>
                    </a:ext>
                  </a:extLst>
                </a:hlinkClick>
              </a:rPr>
              <a:t>http://actforyouth.net/youth_</a:t>
            </a:r>
            <a:br>
              <a:rPr lang="en-US" sz="6400" u="sng" dirty="0">
                <a:solidFill>
                  <a:srgbClr val="1E89A1"/>
                </a:solidFill>
                <a:latin typeface="Arial Narrow" panose="020B0604020202020204" pitchFamily="34" charset="0"/>
                <a:ea typeface="Calibri"/>
                <a:cs typeface="Arial Narrow" panose="020B0604020202020204" pitchFamily="34" charset="0"/>
                <a:sym typeface="Calibri"/>
                <a:hlinkClick r:id="rId3">
                  <a:extLst>
                    <a:ext uri="{A12FA001-AC4F-418D-AE19-62706E023703}">
                      <ahyp:hlinkClr xmlns:ahyp="http://schemas.microsoft.com/office/drawing/2018/hyperlinkcolor" val="tx"/>
                    </a:ext>
                  </a:extLst>
                </a:hlinkClick>
              </a:rPr>
            </a:br>
            <a:r>
              <a:rPr lang="en-US" sz="6400" u="sng" dirty="0">
                <a:solidFill>
                  <a:srgbClr val="1E89A1"/>
                </a:solidFill>
                <a:latin typeface="Arial Narrow" panose="020B0604020202020204" pitchFamily="34" charset="0"/>
                <a:ea typeface="Calibri"/>
                <a:cs typeface="Arial Narrow" panose="020B0604020202020204" pitchFamily="34" charset="0"/>
                <a:sym typeface="Calibri"/>
                <a:hlinkClick r:id="rId3">
                  <a:extLst>
                    <a:ext uri="{A12FA001-AC4F-418D-AE19-62706E023703}">
                      <ahyp:hlinkClr xmlns:ahyp="http://schemas.microsoft.com/office/drawing/2018/hyperlinkcolor" val="tx"/>
                    </a:ext>
                  </a:extLst>
                </a:hlinkClick>
              </a:rPr>
              <a:t>development/engagement/</a:t>
            </a:r>
            <a:r>
              <a:rPr lang="en-US" sz="6400" dirty="0">
                <a:solidFill>
                  <a:srgbClr val="1E89A1"/>
                </a:solidFill>
                <a:latin typeface="Arial Narrow" panose="020B0604020202020204" pitchFamily="34" charset="0"/>
                <a:ea typeface="Calibri"/>
                <a:cs typeface="Arial Narrow" panose="020B0604020202020204" pitchFamily="34" charset="0"/>
                <a:sym typeface="Calibri"/>
              </a:rPr>
              <a:t> </a:t>
            </a:r>
            <a:endParaRPr lang="en-US" sz="6400" dirty="0">
              <a:solidFill>
                <a:srgbClr val="000000"/>
              </a:solidFill>
            </a:endParaRPr>
          </a:p>
          <a:p>
            <a:pPr marL="0" indent="0">
              <a:lnSpc>
                <a:spcPct val="120000"/>
              </a:lnSpc>
              <a:spcBef>
                <a:spcPts val="1200"/>
              </a:spcBef>
              <a:buNone/>
            </a:pPr>
            <a:r>
              <a:rPr lang="en-US" sz="6400" dirty="0">
                <a:solidFill>
                  <a:srgbClr val="000000"/>
                </a:solidFill>
              </a:rPr>
              <a:t>Centers for Disease Control and Prevention (CDC). (2018, March 12). Virtual healthy school resource list by WSCC components. Retrieved from </a:t>
            </a:r>
            <a:r>
              <a:rPr lang="en-US" sz="6400" u="sng" dirty="0">
                <a:solidFill>
                  <a:srgbClr val="000000"/>
                </a:solidFill>
                <a:hlinkClick r:id="rId4"/>
              </a:rPr>
              <a:t>https://www.cdc.gov/</a:t>
            </a:r>
            <a:r>
              <a:rPr lang="en-US" sz="6400" u="sng" dirty="0" err="1">
                <a:solidFill>
                  <a:srgbClr val="000000"/>
                </a:solidFill>
                <a:hlinkClick r:id="rId4"/>
              </a:rPr>
              <a:t>healthyschools</a:t>
            </a:r>
            <a:r>
              <a:rPr lang="en-US" sz="6400" u="sng" dirty="0">
                <a:solidFill>
                  <a:srgbClr val="000000"/>
                </a:solidFill>
                <a:hlinkClick r:id="rId4"/>
              </a:rPr>
              <a:t>/</a:t>
            </a:r>
            <a:r>
              <a:rPr lang="en-US" sz="6400" u="sng" dirty="0" err="1">
                <a:solidFill>
                  <a:srgbClr val="000000"/>
                </a:solidFill>
                <a:hlinkClick r:id="rId4"/>
              </a:rPr>
              <a:t>vhs</a:t>
            </a:r>
            <a:r>
              <a:rPr lang="en-US" sz="6400" u="sng" dirty="0">
                <a:solidFill>
                  <a:srgbClr val="000000"/>
                </a:solidFill>
                <a:hlinkClick r:id="rId4"/>
              </a:rPr>
              <a:t>/</a:t>
            </a:r>
            <a:r>
              <a:rPr lang="en-US" sz="6400" u="sng" dirty="0" err="1">
                <a:solidFill>
                  <a:srgbClr val="000000"/>
                </a:solidFill>
                <a:hlinkClick r:id="rId4"/>
              </a:rPr>
              <a:t>resources.html</a:t>
            </a:r>
            <a:r>
              <a:rPr lang="en-US" sz="6400" dirty="0">
                <a:solidFill>
                  <a:srgbClr val="000000"/>
                </a:solidFill>
                <a:hlinkClick r:id="rId4"/>
              </a:rPr>
              <a:t> </a:t>
            </a:r>
            <a:r>
              <a:rPr lang="en-US" sz="6400" dirty="0">
                <a:solidFill>
                  <a:srgbClr val="000000"/>
                </a:solidFill>
              </a:rPr>
              <a:t> </a:t>
            </a:r>
          </a:p>
          <a:p>
            <a:pPr marL="0" indent="0">
              <a:lnSpc>
                <a:spcPct val="120000"/>
              </a:lnSpc>
              <a:spcBef>
                <a:spcPts val="1200"/>
              </a:spcBef>
              <a:buNone/>
            </a:pPr>
            <a:r>
              <a:rPr lang="en-US" sz="6400" dirty="0" err="1">
                <a:solidFill>
                  <a:srgbClr val="000000"/>
                </a:solidFill>
              </a:rPr>
              <a:t>Checkoway</a:t>
            </a:r>
            <a:r>
              <a:rPr lang="en-US" sz="6400" dirty="0">
                <a:solidFill>
                  <a:srgbClr val="000000"/>
                </a:solidFill>
              </a:rPr>
              <a:t>, B. (2011). What is youth participation? </a:t>
            </a:r>
            <a:r>
              <a:rPr lang="en-US" sz="6400" i="1" dirty="0">
                <a:solidFill>
                  <a:srgbClr val="000000"/>
                </a:solidFill>
                <a:latin typeface="Arial Narrow" panose="020B0604020202020204" pitchFamily="34" charset="0"/>
                <a:cs typeface="Arial Narrow" panose="020B0604020202020204" pitchFamily="34" charset="0"/>
              </a:rPr>
              <a:t>Children and Youth Services Review, 33,</a:t>
            </a:r>
            <a:r>
              <a:rPr lang="en-US" sz="6400" dirty="0">
                <a:solidFill>
                  <a:srgbClr val="000000"/>
                </a:solidFill>
              </a:rPr>
              <a:t> 340–345. </a:t>
            </a:r>
            <a:r>
              <a:rPr lang="en-US" sz="6400" dirty="0" err="1">
                <a:solidFill>
                  <a:srgbClr val="000000"/>
                </a:solidFill>
              </a:rPr>
              <a:t>doi</a:t>
            </a:r>
            <a:r>
              <a:rPr lang="en-US" sz="6400" dirty="0">
                <a:solidFill>
                  <a:srgbClr val="000000"/>
                </a:solidFill>
              </a:rPr>
              <a:t>: 10.1016/j.childyouth.2010.09.017</a:t>
            </a:r>
          </a:p>
          <a:p>
            <a:pPr marL="0" indent="0">
              <a:lnSpc>
                <a:spcPct val="120000"/>
              </a:lnSpc>
              <a:spcBef>
                <a:spcPts val="1200"/>
              </a:spcBef>
              <a:buNone/>
            </a:pPr>
            <a:r>
              <a:rPr lang="en-US" sz="6400" dirty="0">
                <a:solidFill>
                  <a:srgbClr val="000000"/>
                </a:solidFill>
              </a:rPr>
              <a:t>Fletcher, A. (2005). Meaningful student involvement: Guide to students as partners in school change [PDF]. Retrieved from </a:t>
            </a:r>
            <a:r>
              <a:rPr lang="en-US" sz="6400" u="sng" dirty="0">
                <a:solidFill>
                  <a:srgbClr val="000000"/>
                </a:solidFill>
                <a:hlinkClick r:id="rId5"/>
              </a:rPr>
              <a:t>https://</a:t>
            </a:r>
            <a:r>
              <a:rPr lang="en-US" sz="6400" u="sng" dirty="0" err="1">
                <a:solidFill>
                  <a:srgbClr val="000000"/>
                </a:solidFill>
                <a:hlinkClick r:id="rId5"/>
              </a:rPr>
              <a:t>www.academia.edu</a:t>
            </a:r>
            <a:r>
              <a:rPr lang="en-US" sz="6400" u="sng" dirty="0">
                <a:solidFill>
                  <a:srgbClr val="000000"/>
                </a:solidFill>
                <a:hlinkClick r:id="rId5"/>
              </a:rPr>
              <a:t>/3653493/Meaningful_Student_Involvement_Guide_to_Students_as_Partners_in_School_Change</a:t>
            </a:r>
            <a:r>
              <a:rPr lang="en-US" sz="6400" dirty="0">
                <a:solidFill>
                  <a:srgbClr val="000000"/>
                </a:solidFill>
              </a:rPr>
              <a:t> </a:t>
            </a:r>
          </a:p>
          <a:p>
            <a:pPr marL="0" indent="0">
              <a:lnSpc>
                <a:spcPct val="120000"/>
              </a:lnSpc>
              <a:spcBef>
                <a:spcPts val="1200"/>
              </a:spcBef>
              <a:buNone/>
            </a:pPr>
            <a:r>
              <a:rPr lang="en-US" sz="6400" dirty="0">
                <a:solidFill>
                  <a:srgbClr val="000000"/>
                </a:solidFill>
              </a:rPr>
              <a:t>Hummel, K. (2016, March 7). 5 ways to overcome barriers to youth engagement. </a:t>
            </a:r>
            <a:r>
              <a:rPr lang="en-US" sz="6400" i="1" dirty="0">
                <a:solidFill>
                  <a:srgbClr val="000000"/>
                </a:solidFill>
                <a:latin typeface="Arial Narrow" panose="020B0604020202020204" pitchFamily="34" charset="0"/>
                <a:cs typeface="Arial Narrow" panose="020B0604020202020204" pitchFamily="34" charset="0"/>
              </a:rPr>
              <a:t>National Coalition for Dialogue &amp; Deliberation.</a:t>
            </a:r>
            <a:r>
              <a:rPr lang="en-US" sz="6400" dirty="0">
                <a:solidFill>
                  <a:srgbClr val="000000"/>
                </a:solidFill>
              </a:rPr>
              <a:t> Retrieved from </a:t>
            </a:r>
            <a:r>
              <a:rPr lang="en-US" sz="6400" u="sng" dirty="0">
                <a:solidFill>
                  <a:srgbClr val="000000"/>
                </a:solidFill>
                <a:hlinkClick r:id="rId6"/>
              </a:rPr>
              <a:t>http://</a:t>
            </a:r>
            <a:r>
              <a:rPr lang="en-US" sz="6400" u="sng" dirty="0" err="1">
                <a:solidFill>
                  <a:srgbClr val="000000"/>
                </a:solidFill>
                <a:hlinkClick r:id="rId6"/>
              </a:rPr>
              <a:t>ncdd.org</a:t>
            </a:r>
            <a:r>
              <a:rPr lang="en-US" sz="6400" u="sng" dirty="0">
                <a:solidFill>
                  <a:srgbClr val="000000"/>
                </a:solidFill>
                <a:hlinkClick r:id="rId6"/>
              </a:rPr>
              <a:t>/</a:t>
            </a:r>
            <a:r>
              <a:rPr lang="en-US" sz="6400" u="sng" dirty="0" err="1">
                <a:solidFill>
                  <a:srgbClr val="000000"/>
                </a:solidFill>
                <a:hlinkClick r:id="rId6"/>
              </a:rPr>
              <a:t>rc</a:t>
            </a:r>
            <a:r>
              <a:rPr lang="en-US" sz="6400" u="sng" dirty="0">
                <a:solidFill>
                  <a:srgbClr val="000000"/>
                </a:solidFill>
                <a:hlinkClick r:id="rId6"/>
              </a:rPr>
              <a:t>/item/10802/</a:t>
            </a:r>
            <a:r>
              <a:rPr lang="en-US" sz="6400" dirty="0">
                <a:solidFill>
                  <a:srgbClr val="000000"/>
                </a:solidFill>
                <a:hlinkClick r:id="rId6"/>
              </a:rPr>
              <a:t> </a:t>
            </a:r>
            <a:r>
              <a:rPr lang="en-US" sz="6400" dirty="0">
                <a:solidFill>
                  <a:srgbClr val="000000"/>
                </a:solidFill>
              </a:rPr>
              <a:t> </a:t>
            </a:r>
          </a:p>
          <a:p>
            <a:pPr marL="0" indent="0">
              <a:lnSpc>
                <a:spcPct val="120000"/>
              </a:lnSpc>
              <a:spcBef>
                <a:spcPts val="1200"/>
              </a:spcBef>
              <a:buNone/>
            </a:pPr>
            <a:r>
              <a:rPr lang="en-US" sz="6400" dirty="0">
                <a:solidFill>
                  <a:srgbClr val="000000"/>
                </a:solidFill>
              </a:rPr>
              <a:t>National Association of Chronic Disease Directors. (2017). The whole school, whole community, whole child model: A guide to implementation [PDF]. Retrieved from </a:t>
            </a:r>
            <a:r>
              <a:rPr lang="en-US" sz="6400" u="sng" dirty="0">
                <a:solidFill>
                  <a:srgbClr val="000000"/>
                </a:solidFill>
                <a:hlinkClick r:id="rId7"/>
              </a:rPr>
              <a:t>http://www.ashaweb.org/</a:t>
            </a:r>
            <a:r>
              <a:rPr lang="en-US" sz="6400" u="sng" dirty="0" err="1">
                <a:solidFill>
                  <a:srgbClr val="000000"/>
                </a:solidFill>
                <a:hlinkClick r:id="rId7"/>
              </a:rPr>
              <a:t>wp</a:t>
            </a:r>
            <a:r>
              <a:rPr lang="en-US" sz="6400" u="sng" dirty="0">
                <a:solidFill>
                  <a:srgbClr val="000000"/>
                </a:solidFill>
                <a:hlinkClick r:id="rId7"/>
              </a:rPr>
              <a:t>-content/uploads/2017/10/</a:t>
            </a:r>
            <a:r>
              <a:rPr lang="en-US" sz="6400" u="sng" dirty="0" err="1">
                <a:solidFill>
                  <a:srgbClr val="000000"/>
                </a:solidFill>
                <a:hlinkClick r:id="rId7"/>
              </a:rPr>
              <a:t>NACDD_WSCC_Guide_Final.pdf</a:t>
            </a:r>
            <a:endParaRPr lang="en-US" sz="6400" dirty="0">
              <a:solidFill>
                <a:srgbClr val="000000"/>
              </a:solidFill>
            </a:endParaRPr>
          </a:p>
          <a:p>
            <a:pPr marL="0" indent="0">
              <a:lnSpc>
                <a:spcPct val="120000"/>
              </a:lnSpc>
              <a:spcBef>
                <a:spcPts val="1200"/>
              </a:spcBef>
              <a:buNone/>
            </a:pPr>
            <a:r>
              <a:rPr lang="en-US" sz="6400" dirty="0">
                <a:solidFill>
                  <a:srgbClr val="000000"/>
                </a:solidFill>
              </a:rPr>
              <a:t>Robert Wood Johnson Foundation. (2017, May 1). What is health equity? Retrieved from </a:t>
            </a:r>
            <a:r>
              <a:rPr lang="en-US" sz="6400" u="sng" dirty="0">
                <a:solidFill>
                  <a:srgbClr val="000000"/>
                </a:solidFill>
                <a:hlinkClick r:id="rId8"/>
              </a:rPr>
              <a:t>https://www.rwjf.org/en/library/research/2017/05/</a:t>
            </a:r>
            <a:br>
              <a:rPr lang="en-US" sz="6400" u="sng" dirty="0">
                <a:solidFill>
                  <a:srgbClr val="000000"/>
                </a:solidFill>
                <a:hlinkClick r:id="rId8"/>
              </a:rPr>
            </a:br>
            <a:r>
              <a:rPr lang="en-US" sz="6400" u="sng" dirty="0">
                <a:solidFill>
                  <a:srgbClr val="000000"/>
                </a:solidFill>
                <a:hlinkClick r:id="rId8"/>
              </a:rPr>
              <a:t>what-is-health-equity-.html</a:t>
            </a:r>
            <a:r>
              <a:rPr lang="en-US" sz="6400" dirty="0">
                <a:solidFill>
                  <a:srgbClr val="000000"/>
                </a:solidFill>
              </a:rPr>
              <a:t>   </a:t>
            </a:r>
          </a:p>
          <a:p>
            <a:pPr marL="0" indent="0">
              <a:buNone/>
            </a:pPr>
            <a:br>
              <a:rPr lang="en-US" sz="6400" dirty="0">
                <a:solidFill>
                  <a:srgbClr val="000000"/>
                </a:solidFill>
              </a:rPr>
            </a:br>
            <a:endParaRPr lang="en-US" sz="6400" dirty="0">
              <a:solidFill>
                <a:srgbClr val="000000"/>
              </a:solidFill>
            </a:endParaRPr>
          </a:p>
          <a:p>
            <a:pPr marL="0" indent="0">
              <a:lnSpc>
                <a:spcPct val="120000"/>
              </a:lnSpc>
              <a:buNone/>
            </a:pPr>
            <a:endParaRPr lang="en-US" sz="6400" dirty="0">
              <a:solidFill>
                <a:srgbClr val="1E89A1"/>
              </a:solidFill>
              <a:latin typeface="Arial Narrow" panose="020B0604020202020204" pitchFamily="34" charset="0"/>
              <a:cs typeface="Arial Narrow" panose="020B0604020202020204" pitchFamily="34" charset="0"/>
            </a:endParaRPr>
          </a:p>
          <a:p>
            <a:pPr marL="0" indent="0">
              <a:lnSpc>
                <a:spcPct val="120000"/>
              </a:lnSpc>
              <a:buNone/>
            </a:pPr>
            <a:endParaRPr lang="en-US" sz="6400" dirty="0">
              <a:solidFill>
                <a:srgbClr val="1E89A1"/>
              </a:solidFill>
              <a:latin typeface="Arial Narrow" panose="020B0604020202020204" pitchFamily="34" charset="0"/>
              <a:cs typeface="Arial Narrow" panose="020B0604020202020204" pitchFamily="34" charset="0"/>
            </a:endParaRPr>
          </a:p>
          <a:p>
            <a:pPr marL="0" indent="0">
              <a:buNone/>
            </a:pPr>
            <a:endParaRPr lang="en-US" sz="1800" dirty="0">
              <a:solidFill>
                <a:srgbClr val="000000"/>
              </a:solidFill>
              <a:latin typeface="Arial Narrow" panose="020B0604020202020204" pitchFamily="34" charset="0"/>
              <a:cs typeface="Arial Narrow" panose="020B0604020202020204" pitchFamily="34" charset="0"/>
            </a:endParaRPr>
          </a:p>
        </p:txBody>
      </p:sp>
      <p:sp>
        <p:nvSpPr>
          <p:cNvPr id="3" name="Title 2">
            <a:extLst>
              <a:ext uri="{FF2B5EF4-FFF2-40B4-BE49-F238E27FC236}">
                <a16:creationId xmlns:a16="http://schemas.microsoft.com/office/drawing/2014/main" id="{523AB3E5-3BF8-2040-963E-EF435F660764}"/>
              </a:ext>
            </a:extLst>
          </p:cNvPr>
          <p:cNvSpPr>
            <a:spLocks noGrp="1"/>
          </p:cNvSpPr>
          <p:nvPr>
            <p:ph type="title"/>
          </p:nvPr>
        </p:nvSpPr>
        <p:spPr/>
        <p:txBody>
          <a:bodyPr/>
          <a:lstStyle/>
          <a:p>
            <a:r>
              <a:rPr lang="en-US" dirty="0"/>
              <a:t>References</a:t>
            </a:r>
          </a:p>
        </p:txBody>
      </p:sp>
    </p:spTree>
    <p:extLst>
      <p:ext uri="{BB962C8B-B14F-4D97-AF65-F5344CB8AC3E}">
        <p14:creationId xmlns:p14="http://schemas.microsoft.com/office/powerpoint/2010/main" val="25437393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EF72010-BDF5-B34A-BC5A-FAEDEDFD5CE2}"/>
              </a:ext>
            </a:extLst>
          </p:cNvPr>
          <p:cNvSpPr>
            <a:spLocks noGrp="1"/>
          </p:cNvSpPr>
          <p:nvPr>
            <p:ph type="title"/>
          </p:nvPr>
        </p:nvSpPr>
        <p:spPr/>
        <p:txBody>
          <a:bodyPr/>
          <a:lstStyle/>
          <a:p>
            <a:r>
              <a:rPr lang="en-US" dirty="0"/>
              <a:t>Disclaimer</a:t>
            </a:r>
          </a:p>
        </p:txBody>
      </p:sp>
      <p:sp>
        <p:nvSpPr>
          <p:cNvPr id="4" name="Content Placeholder 4">
            <a:extLst>
              <a:ext uri="{FF2B5EF4-FFF2-40B4-BE49-F238E27FC236}">
                <a16:creationId xmlns:a16="http://schemas.microsoft.com/office/drawing/2014/main" id="{C543902E-7FB2-3445-8306-3415E1618A47}"/>
              </a:ext>
            </a:extLst>
          </p:cNvPr>
          <p:cNvSpPr>
            <a:spLocks noGrp="1"/>
          </p:cNvSpPr>
          <p:nvPr>
            <p:ph idx="1"/>
          </p:nvPr>
        </p:nvSpPr>
        <p:spPr>
          <a:xfrm>
            <a:off x="838200" y="2308225"/>
            <a:ext cx="10515600" cy="4190874"/>
          </a:xfrm>
        </p:spPr>
        <p:txBody>
          <a:bodyPr/>
          <a:lstStyle/>
          <a:p>
            <a:pPr marL="0" indent="0">
              <a:buNone/>
            </a:pPr>
            <a:r>
              <a:rPr lang="en-US" dirty="0"/>
              <a:t>This project was supported by Cooperative Agreement Number NU38OT000315, funded by the National Center for Chronic Disease Prevention and Health Promotion, Division of Population Health, School Health Branch, from the Centers for Disease Control and Prevention. Contents are solely the responsibility of the authors and do not necessarily represent the official views of the Centers for Disease Control and Prevention or the Department of Health and Human Services.</a:t>
            </a:r>
          </a:p>
          <a:p>
            <a:pPr marL="0" indent="0">
              <a:buNone/>
            </a:pPr>
            <a:endParaRPr lang="en-US" dirty="0"/>
          </a:p>
        </p:txBody>
      </p:sp>
    </p:spTree>
    <p:extLst>
      <p:ext uri="{BB962C8B-B14F-4D97-AF65-F5344CB8AC3E}">
        <p14:creationId xmlns:p14="http://schemas.microsoft.com/office/powerpoint/2010/main" val="2433772409"/>
      </p:ext>
    </p:extLst>
  </p:cSld>
  <p:clrMapOvr>
    <a:masterClrMapping/>
  </p:clrMapOvr>
</p:sld>
</file>

<file path=ppt/theme/theme1.xml><?xml version="1.0" encoding="utf-8"?>
<a:theme xmlns:a="http://schemas.openxmlformats.org/drawingml/2006/main" name="Office Theme">
  <a:themeElements>
    <a:clrScheme name="WCWS CDC new">
      <a:dk1>
        <a:srgbClr val="12758A"/>
      </a:dk1>
      <a:lt1>
        <a:srgbClr val="FFFFFF"/>
      </a:lt1>
      <a:dk2>
        <a:srgbClr val="1E9AAF"/>
      </a:dk2>
      <a:lt2>
        <a:srgbClr val="FFD70B"/>
      </a:lt2>
      <a:accent1>
        <a:srgbClr val="FEBF33"/>
      </a:accent1>
      <a:accent2>
        <a:srgbClr val="1E9AAF"/>
      </a:accent2>
      <a:accent3>
        <a:srgbClr val="A5A5A5"/>
      </a:accent3>
      <a:accent4>
        <a:srgbClr val="799F3F"/>
      </a:accent4>
      <a:accent5>
        <a:srgbClr val="A3DDF0"/>
      </a:accent5>
      <a:accent6>
        <a:srgbClr val="A1CD3A"/>
      </a:accent6>
      <a:hlink>
        <a:srgbClr val="12758A"/>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3F0B612BD952A4A9C7D5647F0583BAD" ma:contentTypeVersion="1" ma:contentTypeDescription="Create a new document." ma:contentTypeScope="" ma:versionID="6e00a8af73025e6c6b4c0bbf1a90d87d">
  <xsd:schema xmlns:xsd="http://www.w3.org/2001/XMLSchema" xmlns:xs="http://www.w3.org/2001/XMLSchema" xmlns:p="http://schemas.microsoft.com/office/2006/metadata/properties" xmlns:ns2="2b13dd97-7bb8-4fef-b994-c93242b87804" targetNamespace="http://schemas.microsoft.com/office/2006/metadata/properties" ma:root="true" ma:fieldsID="a11ac2ff0284ec3ab40c0e8ecf9e88ac" ns2:_="">
    <xsd:import namespace="2b13dd97-7bb8-4fef-b994-c93242b87804"/>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13dd97-7bb8-4fef-b994-c93242b8780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2b13dd97-7bb8-4fef-b994-c93242b87804">A22TNDR37WPX-2086662323-114</_dlc_DocId>
    <_dlc_DocIdUrl xmlns="2b13dd97-7bb8-4fef-b994-c93242b87804">
      <Url>https://esp.cdc.gov/sites/nccdphp/DIV/DPH/SHB/_layouts/15/DocIdRedir.aspx?ID=A22TNDR37WPX-2086662323-114</Url>
      <Description>A22TNDR37WPX-2086662323-114</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7797CAF3-D39B-4758-9A52-A4EDC6AC689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13dd97-7bb8-4fef-b994-c93242b878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33C5ADE-0EE2-45A4-ABCC-3C20F62820C6}">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2b13dd97-7bb8-4fef-b994-c93242b87804"/>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F1AA61D2-B5EF-4049-AC3E-AE52C3C75250}">
  <ds:schemaRefs>
    <ds:schemaRef ds:uri="http://schemas.microsoft.com/sharepoint/v3/contenttype/forms"/>
  </ds:schemaRefs>
</ds:datastoreItem>
</file>

<file path=customXml/itemProps4.xml><?xml version="1.0" encoding="utf-8"?>
<ds:datastoreItem xmlns:ds="http://schemas.openxmlformats.org/officeDocument/2006/customXml" ds:itemID="{EA9A6D0A-AC9C-4C06-A3CE-1FB2EDFBAEE9}">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10805</TotalTime>
  <Words>3730</Words>
  <Application>Microsoft Macintosh PowerPoint</Application>
  <PresentationFormat>Widescreen</PresentationFormat>
  <Paragraphs>293</Paragraphs>
  <Slides>20</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Calibri</vt:lpstr>
      <vt:lpstr>Arial</vt:lpstr>
      <vt:lpstr>Wingdings</vt:lpstr>
      <vt:lpstr>Arial Narrow Regular</vt:lpstr>
      <vt:lpstr>Bookman Old Style</vt:lpstr>
      <vt:lpstr>Symbol</vt:lpstr>
      <vt:lpstr>Arial Narrow</vt:lpstr>
      <vt:lpstr>Office Theme</vt:lpstr>
      <vt:lpstr>PowerPoint Presentation</vt:lpstr>
      <vt:lpstr>On Our Agenda . . .</vt:lpstr>
      <vt:lpstr>Objectives</vt:lpstr>
      <vt:lpstr>Materials</vt:lpstr>
      <vt:lpstr>Youth as Partners and Change Agents</vt:lpstr>
      <vt:lpstr>Youth Engagement Is . . . </vt:lpstr>
      <vt:lpstr>Why is Youth Engagement Important?</vt:lpstr>
      <vt:lpstr>PowerPoint Presentation</vt:lpstr>
      <vt:lpstr>Processing</vt:lpstr>
      <vt:lpstr>Equity </vt:lpstr>
      <vt:lpstr>Age-Appropriate Strategies  Youth of ALL Ages can be Engaged</vt:lpstr>
      <vt:lpstr>PowerPoint Presentation</vt:lpstr>
      <vt:lpstr>PowerPoint Presentation</vt:lpstr>
      <vt:lpstr>PowerPoint Presentation</vt:lpstr>
      <vt:lpstr>What Works: Strategies for Success</vt:lpstr>
      <vt:lpstr>Activity  “Don’t Say No!” Challenge</vt:lpstr>
      <vt:lpstr>Review and Next Steps</vt:lpstr>
      <vt:lpstr>PowerPoint Presentation</vt:lpstr>
      <vt:lpstr>References</vt:lpstr>
      <vt:lpstr>Disclaimer</vt:lpstr>
    </vt:vector>
  </TitlesOfParts>
  <Manager/>
  <Company/>
  <LinksUpToDate>false</LinksUpToDate>
  <SharedDoc>false</SharedDoc>
  <HyperlinkBase/>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Lara Peck</dc:creator>
  <cp:keywords/>
  <dc:description/>
  <cp:lastModifiedBy>Microsoft Office User</cp:lastModifiedBy>
  <cp:revision>239</cp:revision>
  <cp:lastPrinted>2019-05-07T23:33:30Z</cp:lastPrinted>
  <dcterms:created xsi:type="dcterms:W3CDTF">2019-04-28T18:07:15Z</dcterms:created>
  <dcterms:modified xsi:type="dcterms:W3CDTF">2020-03-09T14:08:55Z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0x01010023F0B612BD952A4A9C7D5647F0583BAD</vt:lpwstr>
  </property>
  <property fmtid="{D5CDD505-2E9C-101B-9397-08002B2CF9AE}" pid="3" name="_dlc_DocIdItemGuid">
    <vt:lpwstr>a2597979-de2d-4d9f-b8ed-ca6549accc2a</vt:lpwstr>
  </property>
</Properties>
</file>